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89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715000" type="screen16x10"/>
  <p:notesSz cx="7086600" cy="9429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40" y="-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1488"/>
          </a:xfrm>
          <a:prstGeom prst="rect">
            <a:avLst/>
          </a:prstGeom>
        </p:spPr>
        <p:txBody>
          <a:bodyPr vert="horz" lIns="94370" tIns="47186" rIns="94370" bIns="47186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1488"/>
          </a:xfrm>
          <a:prstGeom prst="rect">
            <a:avLst/>
          </a:prstGeom>
        </p:spPr>
        <p:txBody>
          <a:bodyPr vert="horz" lIns="94370" tIns="47186" rIns="94370" bIns="47186" rtlCol="0"/>
          <a:lstStyle>
            <a:lvl1pPr algn="r">
              <a:defRPr sz="1300"/>
            </a:lvl1pPr>
          </a:lstStyle>
          <a:p>
            <a:fld id="{277A464E-E5E0-4A84-B0A9-7DF5676170FC}" type="datetimeFigureOut">
              <a:rPr lang="en-US" smtClean="0"/>
              <a:t>12/9/2008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56626"/>
            <a:ext cx="3070860" cy="471488"/>
          </a:xfrm>
          <a:prstGeom prst="rect">
            <a:avLst/>
          </a:prstGeom>
        </p:spPr>
        <p:txBody>
          <a:bodyPr vert="horz" lIns="94370" tIns="47186" rIns="94370" bIns="47186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956626"/>
            <a:ext cx="3070860" cy="471488"/>
          </a:xfrm>
          <a:prstGeom prst="rect">
            <a:avLst/>
          </a:prstGeom>
        </p:spPr>
        <p:txBody>
          <a:bodyPr vert="horz" lIns="94370" tIns="47186" rIns="94370" bIns="47186" rtlCol="0" anchor="b"/>
          <a:lstStyle>
            <a:lvl1pPr algn="r">
              <a:defRPr sz="1300"/>
            </a:lvl1pPr>
          </a:lstStyle>
          <a:p>
            <a:fld id="{722D47A3-7E36-4308-849F-321BA927484D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1000" y="825500"/>
            <a:ext cx="76200" cy="42545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US" sz="2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696200" cy="17145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137958"/>
            <a:ext cx="7696200" cy="17145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>
                <a:latin typeface="Arial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5207000"/>
            <a:ext cx="21336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5207000"/>
            <a:ext cx="2133600" cy="381000"/>
          </a:xfrm>
        </p:spPr>
        <p:txBody>
          <a:bodyPr/>
          <a:lstStyle>
            <a:lvl1pPr>
              <a:defRPr b="1"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81001" y="254000"/>
            <a:ext cx="8391525" cy="4826000"/>
            <a:chOff x="240" y="192"/>
            <a:chExt cx="5286" cy="3648"/>
          </a:xfrm>
        </p:grpSpPr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51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4501"/>
            <a:ext cx="2057400" cy="46646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4501"/>
            <a:ext cx="6019800" cy="46646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07000"/>
            <a:ext cx="16764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07000"/>
            <a:ext cx="16764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44501"/>
            <a:ext cx="8229600" cy="46646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07000"/>
            <a:ext cx="16764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17290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380052"/>
            <a:ext cx="4038600" cy="1729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7000"/>
            <a:ext cx="16764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38600" cy="17290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380052"/>
            <a:ext cx="4038600" cy="1729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524001"/>
            <a:ext cx="4038600" cy="35851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7000"/>
            <a:ext cx="1676400" cy="381000"/>
          </a:xfrm>
        </p:spPr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7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5207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038600" cy="3585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4038600" cy="3585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445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1"/>
            <a:ext cx="8229600" cy="35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7000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fld id="{397D78BD-8DDD-4F3D-8277-94142A1BFB46}" type="datetimeFigureOut">
              <a:rPr lang="en-US" smtClean="0"/>
              <a:pPr/>
              <a:t>12/9/2008</a:t>
            </a:fld>
            <a:endParaRPr lang="en-CA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endParaRPr lang="en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fld id="{D1BF7B52-CB64-4F53-B64B-C04F0D840BD6}" type="slidenum">
              <a:rPr lang="en-CA" smtClean="0"/>
              <a:pPr/>
              <a:t>‹#›</a:t>
            </a:fld>
            <a:endParaRPr lang="en-CA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9400" y="127000"/>
            <a:ext cx="8686800" cy="1333500"/>
            <a:chOff x="176" y="96"/>
            <a:chExt cx="5472" cy="1008"/>
          </a:xfrm>
        </p:grpSpPr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o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7950" indent="-4683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o"/>
        <a:defRPr sz="2400">
          <a:solidFill>
            <a:schemeClr val="tx1"/>
          </a:solidFill>
          <a:latin typeface="+mn-lt"/>
        </a:defRPr>
      </a:lvl3pPr>
      <a:lvl4pPr marL="1827213" indent="-4381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2971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7543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32115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6687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4125913" indent="-46831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14400" y="1295400"/>
            <a:ext cx="7696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UNIT 1</a:t>
            </a:r>
            <a:br>
              <a:rPr kumimoji="0" lang="en-CA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CA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SUSTAINING ECOSYSTEMS</a:t>
            </a:r>
            <a:endParaRPr kumimoji="0" lang="en-CA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3162300"/>
            <a:ext cx="7696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Chapter 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Sustaining Aquatic Ecosystems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C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Science 1206</a:t>
            </a:r>
            <a:endParaRPr kumimoji="0" lang="en-CA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Seasonal Variations in Lakes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0004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Like many substances, as water cools, it becomes more dense </a:t>
            </a:r>
          </a:p>
          <a:p>
            <a:pPr lvl="1"/>
            <a:r>
              <a:rPr lang="en-CA" dirty="0" smtClean="0"/>
              <a:t>Going from gas (low density) to liquid (higher density)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However, a strange thing </a:t>
            </a:r>
            <a:r>
              <a:rPr lang="en-CA" dirty="0" err="1" smtClean="0"/>
              <a:t>happes</a:t>
            </a:r>
            <a:r>
              <a:rPr lang="en-CA" dirty="0" smtClean="0"/>
              <a:t> as it cools below 4</a:t>
            </a:r>
            <a:r>
              <a:rPr lang="en-CA" baseline="30000" dirty="0" smtClean="0"/>
              <a:t>o</a:t>
            </a:r>
            <a:r>
              <a:rPr lang="en-CA" dirty="0" smtClean="0"/>
              <a:t>C, it becomes less dense</a:t>
            </a:r>
          </a:p>
          <a:p>
            <a:r>
              <a:rPr lang="en-CA" dirty="0" smtClean="0"/>
              <a:t>This is why ice floats, forming a layer on top of cold water and the lowest layer in a lake or the ocean tends to be 4</a:t>
            </a:r>
            <a:r>
              <a:rPr lang="en-CA" baseline="30000" dirty="0" smtClean="0"/>
              <a:t>o</a:t>
            </a:r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86981"/>
            <a:ext cx="4038600" cy="325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Lakes in Winter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572000" cy="4000499"/>
          </a:xfrm>
        </p:spPr>
        <p:txBody>
          <a:bodyPr>
            <a:normAutofit fontScale="62500" lnSpcReduction="20000"/>
          </a:bodyPr>
          <a:lstStyle/>
          <a:p>
            <a:r>
              <a:rPr lang="en-CA" dirty="0" smtClean="0"/>
              <a:t>Often covered in ice and snow, preventing atmospheric oxygen from dissolving with the water</a:t>
            </a:r>
          </a:p>
          <a:p>
            <a:r>
              <a:rPr lang="en-CA" dirty="0" smtClean="0"/>
              <a:t>The water is layered according to density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CA" dirty="0" smtClean="0"/>
              <a:t>Ice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CA" dirty="0" smtClean="0"/>
              <a:t>Water at 0</a:t>
            </a:r>
            <a:r>
              <a:rPr lang="en-CA" baseline="30000" dirty="0" smtClean="0"/>
              <a:t>o</a:t>
            </a:r>
            <a:r>
              <a:rPr lang="en-CA" dirty="0" smtClean="0"/>
              <a:t>C – 3.9</a:t>
            </a:r>
            <a:r>
              <a:rPr lang="en-CA" baseline="30000" dirty="0" smtClean="0"/>
              <a:t>o</a:t>
            </a:r>
            <a:r>
              <a:rPr lang="en-CA" dirty="0" smtClean="0"/>
              <a:t>C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CA" dirty="0" smtClean="0"/>
              <a:t>Water at approx. 4</a:t>
            </a:r>
            <a:r>
              <a:rPr lang="en-CA" baseline="30000" dirty="0" smtClean="0"/>
              <a:t>o</a:t>
            </a:r>
            <a:r>
              <a:rPr lang="en-CA" dirty="0" smtClean="0"/>
              <a:t>C</a:t>
            </a:r>
          </a:p>
          <a:p>
            <a:pPr marL="490537" indent="-457200"/>
            <a:r>
              <a:rPr lang="en-CA" dirty="0" smtClean="0"/>
              <a:t>These layers are the same regardless of how cold the air is, though the ice layer will thicken</a:t>
            </a:r>
          </a:p>
          <a:p>
            <a:pPr marL="490537" indent="-457200"/>
            <a:r>
              <a:rPr lang="en-CA" dirty="0" smtClean="0"/>
              <a:t>If the ice is thin enough, and not covered in snow, light can penetrate enough to allow some photosynthesis to occur</a:t>
            </a:r>
          </a:p>
          <a:p>
            <a:pPr marL="928687" lvl="1" indent="-457200"/>
            <a:r>
              <a:rPr lang="en-CA" dirty="0" smtClean="0"/>
              <a:t>Without which, O</a:t>
            </a:r>
            <a:r>
              <a:rPr lang="en-CA" baseline="-25000" dirty="0" smtClean="0"/>
              <a:t>2</a:t>
            </a:r>
            <a:r>
              <a:rPr lang="en-CA" dirty="0" smtClean="0"/>
              <a:t> levels may drop, which may lead to massive die-offs each winter because larger organisms cannot tolerate the low O</a:t>
            </a:r>
            <a:r>
              <a:rPr lang="en-CA" baseline="-25000" dirty="0" smtClean="0"/>
              <a:t>2</a:t>
            </a:r>
            <a:r>
              <a:rPr lang="en-CA" dirty="0" smtClean="0"/>
              <a:t> levels</a:t>
            </a:r>
          </a:p>
          <a:p>
            <a:pPr marL="490537" indent="-457200"/>
            <a:endParaRPr lang="en-CA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943101"/>
            <a:ext cx="3794543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Lakes in Spring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CA" dirty="0" smtClean="0"/>
              <a:t>Spring brings storms and melting ice</a:t>
            </a:r>
          </a:p>
          <a:p>
            <a:r>
              <a:rPr lang="en-CA" dirty="0" smtClean="0"/>
              <a:t>Oxygen can now pass into the water from the air</a:t>
            </a:r>
          </a:p>
          <a:p>
            <a:r>
              <a:rPr lang="en-CA" dirty="0" smtClean="0"/>
              <a:t>Wind creates waves that increase surface area and the rate of O</a:t>
            </a:r>
            <a:r>
              <a:rPr lang="en-CA" baseline="-25000" dirty="0" smtClean="0"/>
              <a:t>2</a:t>
            </a:r>
            <a:r>
              <a:rPr lang="en-CA" dirty="0" smtClean="0"/>
              <a:t> dissolution</a:t>
            </a:r>
          </a:p>
          <a:p>
            <a:r>
              <a:rPr lang="en-CA" dirty="0" smtClean="0"/>
              <a:t>As the water warms to 4</a:t>
            </a:r>
            <a:r>
              <a:rPr lang="en-CA" baseline="30000" dirty="0" smtClean="0"/>
              <a:t>o</a:t>
            </a:r>
            <a:r>
              <a:rPr lang="en-CA" dirty="0" smtClean="0"/>
              <a:t>C it sinks below the less dense water carrying the O</a:t>
            </a:r>
            <a:r>
              <a:rPr lang="en-CA" baseline="-25000" dirty="0" smtClean="0"/>
              <a:t>2</a:t>
            </a:r>
            <a:r>
              <a:rPr lang="en-CA" dirty="0" smtClean="0"/>
              <a:t> with it</a:t>
            </a:r>
          </a:p>
          <a:p>
            <a:r>
              <a:rPr lang="en-CA" dirty="0" smtClean="0"/>
              <a:t>This mixing is called </a:t>
            </a:r>
            <a:r>
              <a:rPr lang="en-CA" b="1" dirty="0" smtClean="0"/>
              <a:t>spring turnover</a:t>
            </a:r>
          </a:p>
          <a:p>
            <a:endParaRPr lang="en-CA" dirty="0"/>
          </a:p>
        </p:txBody>
      </p:sp>
      <p:pic>
        <p:nvPicPr>
          <p:cNvPr id="6" name="Content Placeholder 5" descr="pring lake overturn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86325" y="1562100"/>
            <a:ext cx="3952875" cy="2590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Lakes in Late Spring</a:t>
            </a:r>
            <a:endParaRPr lang="en-CA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800600" cy="4191000"/>
          </a:xfrm>
        </p:spPr>
        <p:txBody>
          <a:bodyPr>
            <a:normAutofit fontScale="62500" lnSpcReduction="20000"/>
          </a:bodyPr>
          <a:lstStyle/>
          <a:p>
            <a:r>
              <a:rPr lang="en-CA" dirty="0" smtClean="0"/>
              <a:t>As surface water warms above 4</a:t>
            </a:r>
            <a:r>
              <a:rPr lang="en-CA" baseline="30000" dirty="0" smtClean="0"/>
              <a:t>o</a:t>
            </a:r>
            <a:r>
              <a:rPr lang="en-CA" dirty="0" smtClean="0"/>
              <a:t>C it will no longer sink because it is less dense than the cooler water below</a:t>
            </a:r>
          </a:p>
          <a:p>
            <a:r>
              <a:rPr lang="en-CA" dirty="0" smtClean="0"/>
              <a:t>The thermocline decreases for the summer</a:t>
            </a:r>
          </a:p>
          <a:p>
            <a:r>
              <a:rPr lang="en-CA" dirty="0" smtClean="0"/>
              <a:t>Layers in the lake are:</a:t>
            </a:r>
          </a:p>
          <a:p>
            <a:pPr lvl="1"/>
            <a:r>
              <a:rPr lang="en-CA" b="1" dirty="0" smtClean="0"/>
              <a:t>Epilimnion</a:t>
            </a:r>
            <a:r>
              <a:rPr lang="en-CA" dirty="0" smtClean="0"/>
              <a:t> – top layer of water that warms in the summer and remains water beneath ice in winter</a:t>
            </a:r>
          </a:p>
          <a:p>
            <a:pPr lvl="1"/>
            <a:r>
              <a:rPr lang="en-CA" b="1" dirty="0" smtClean="0"/>
              <a:t>Hypolimnion</a:t>
            </a:r>
            <a:r>
              <a:rPr lang="en-CA" dirty="0" smtClean="0"/>
              <a:t> – the bottom which remains at low temperature in summer and about 4</a:t>
            </a:r>
            <a:r>
              <a:rPr lang="en-CA" baseline="30000" dirty="0" smtClean="0"/>
              <a:t>o</a:t>
            </a:r>
            <a:r>
              <a:rPr lang="en-CA" dirty="0" smtClean="0"/>
              <a:t>C in winter</a:t>
            </a:r>
          </a:p>
          <a:p>
            <a:pPr lvl="1"/>
            <a:r>
              <a:rPr lang="en-CA" b="1" dirty="0" smtClean="0"/>
              <a:t>Thermocline</a:t>
            </a:r>
            <a:r>
              <a:rPr lang="en-CA" dirty="0" smtClean="0"/>
              <a:t> – The narrow region between the hypolimnion and epilimnion where the temperature drops from warm to very cool</a:t>
            </a:r>
          </a:p>
        </p:txBody>
      </p:sp>
      <p:pic>
        <p:nvPicPr>
          <p:cNvPr id="6" name="Content Placeholder 5" descr="strat_anim_summer.GIF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236187" y="2019301"/>
            <a:ext cx="3755413" cy="236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Lakes in Summer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800600" cy="4000500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The epilimnion and hypolimnion do not mix during the summer</a:t>
            </a:r>
          </a:p>
          <a:p>
            <a:pPr lvl="1"/>
            <a:r>
              <a:rPr lang="en-CA" dirty="0" smtClean="0"/>
              <a:t>This reduces oxygen movement to the hypolimnion, so organisms must use O</a:t>
            </a:r>
            <a:r>
              <a:rPr lang="en-CA" baseline="-25000" dirty="0" smtClean="0"/>
              <a:t>2</a:t>
            </a:r>
            <a:r>
              <a:rPr lang="en-CA" dirty="0" smtClean="0"/>
              <a:t> reserves from spring turnover</a:t>
            </a:r>
          </a:p>
          <a:p>
            <a:r>
              <a:rPr lang="en-CA" dirty="0" smtClean="0"/>
              <a:t>In the epilimnion it is warm, as the temperature increases the amount of dissolved oxygen decreases</a:t>
            </a:r>
          </a:p>
          <a:p>
            <a:pPr lvl="1"/>
            <a:r>
              <a:rPr lang="en-CA" dirty="0" smtClean="0"/>
              <a:t>During a hot spell, organisms, like trout, in a shallow lake may die</a:t>
            </a:r>
            <a:endParaRPr lang="en-CA" dirty="0"/>
          </a:p>
        </p:txBody>
      </p:sp>
      <p:pic>
        <p:nvPicPr>
          <p:cNvPr id="7" name="Content Placeholder 7" descr="no_overturn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4000" y="1257300"/>
            <a:ext cx="3419475" cy="208464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7692" t="6897" r="7692" b="6897"/>
          <a:stretch>
            <a:fillRect/>
          </a:stretch>
        </p:blipFill>
        <p:spPr bwMode="auto">
          <a:xfrm>
            <a:off x="5334000" y="33147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Lakes in Fall</a:t>
            </a:r>
            <a:endParaRPr lang="en-C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00049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As temperature drops, surface water begins to cool</a:t>
            </a:r>
          </a:p>
          <a:p>
            <a:r>
              <a:rPr lang="en-CA" dirty="0" smtClean="0"/>
              <a:t>As water cools to 4</a:t>
            </a:r>
            <a:r>
              <a:rPr lang="en-CA" baseline="30000" dirty="0" smtClean="0"/>
              <a:t>o</a:t>
            </a:r>
            <a:r>
              <a:rPr lang="en-CA" dirty="0" smtClean="0"/>
              <a:t>C it sinks down through the lake</a:t>
            </a:r>
          </a:p>
          <a:p>
            <a:r>
              <a:rPr lang="en-CA" b="1" dirty="0" smtClean="0"/>
              <a:t>Fall turnover</a:t>
            </a:r>
            <a:r>
              <a:rPr lang="en-CA" dirty="0" smtClean="0"/>
              <a:t> renews O</a:t>
            </a:r>
            <a:r>
              <a:rPr lang="en-CA" baseline="-25000" dirty="0" smtClean="0"/>
              <a:t>2</a:t>
            </a:r>
            <a:r>
              <a:rPr lang="en-CA" dirty="0" smtClean="0"/>
              <a:t> levels to the hypolimnion, breaking up the summer thermal layers</a:t>
            </a:r>
            <a:endParaRPr lang="en-CA" b="1" dirty="0"/>
          </a:p>
        </p:txBody>
      </p:sp>
      <p:pic>
        <p:nvPicPr>
          <p:cNvPr id="9" name="Content Placeholder 8" descr="strat_anim_fall.GIF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83785" y="1524000"/>
            <a:ext cx="3755415" cy="1728788"/>
          </a:xfrm>
        </p:spPr>
      </p:pic>
      <p:pic>
        <p:nvPicPr>
          <p:cNvPr id="10" name="Content Placeholder 9" descr="autumn_overturn.GIF"/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5087719" y="3238500"/>
            <a:ext cx="3797997" cy="190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Individual Lake Variations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191000" cy="40766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All lakes have their own unique conditions that determine the species that are able to live in them</a:t>
            </a:r>
          </a:p>
          <a:p>
            <a:pPr lvl="1"/>
            <a:r>
              <a:rPr lang="en-CA" dirty="0" smtClean="0"/>
              <a:t>Ex. Trout are unable to tolerate low O</a:t>
            </a:r>
            <a:r>
              <a:rPr lang="en-CA" baseline="-25000" dirty="0" smtClean="0"/>
              <a:t>2</a:t>
            </a:r>
            <a:r>
              <a:rPr lang="en-CA" dirty="0" smtClean="0"/>
              <a:t> levels, so they would be confined to cooler lakes that have higher O</a:t>
            </a:r>
            <a:r>
              <a:rPr lang="en-CA" baseline="-25000" dirty="0" smtClean="0"/>
              <a:t>2</a:t>
            </a:r>
            <a:r>
              <a:rPr lang="en-CA" dirty="0" smtClean="0"/>
              <a:t> concentrations in the summer, while perch can live in warmer lakes, because they can tolerate low O</a:t>
            </a:r>
            <a:r>
              <a:rPr lang="en-CA" baseline="-25000" dirty="0" smtClean="0"/>
              <a:t>2</a:t>
            </a:r>
            <a:r>
              <a:rPr lang="en-CA" dirty="0" smtClean="0"/>
              <a:t> levels</a:t>
            </a:r>
          </a:p>
          <a:p>
            <a:r>
              <a:rPr lang="en-CA" dirty="0" smtClean="0"/>
              <a:t>The littoral zone is the most productive part of a lake</a:t>
            </a:r>
          </a:p>
          <a:p>
            <a:pPr lvl="1"/>
            <a:r>
              <a:rPr lang="en-CA" dirty="0" smtClean="0"/>
              <a:t>The size of this zone depends on the slope of the lakebed</a:t>
            </a:r>
            <a:endParaRPr lang="en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383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Similarities Among Lakes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0004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Central Canada &amp; Newfoundland</a:t>
            </a:r>
          </a:p>
          <a:p>
            <a:pPr lvl="1"/>
            <a:r>
              <a:rPr lang="en-CA" dirty="0" smtClean="0"/>
              <a:t>Formed when glaciers gouged out basins in granite bedrock</a:t>
            </a:r>
          </a:p>
          <a:p>
            <a:pPr lvl="1"/>
            <a:r>
              <a:rPr lang="en-CA" dirty="0" smtClean="0"/>
              <a:t>Tend to be oligotrophic since because minerals in granite do not dissolve easily</a:t>
            </a:r>
          </a:p>
          <a:p>
            <a:r>
              <a:rPr lang="en-CA" dirty="0" smtClean="0"/>
              <a:t>Atlantic Region</a:t>
            </a:r>
          </a:p>
          <a:p>
            <a:pPr lvl="1"/>
            <a:r>
              <a:rPr lang="en-CA" dirty="0" smtClean="0"/>
              <a:t>Also glacial in origin</a:t>
            </a:r>
          </a:p>
          <a:p>
            <a:pPr lvl="1"/>
            <a:r>
              <a:rPr lang="en-CA" dirty="0" smtClean="0"/>
              <a:t>May be oligotrophic or eutrophic depending on the bedrock</a:t>
            </a:r>
          </a:p>
          <a:p>
            <a:pPr lvl="1"/>
            <a:r>
              <a:rPr lang="en-CA" dirty="0" smtClean="0"/>
              <a:t>As minerals dissolve, </a:t>
            </a:r>
          </a:p>
          <a:p>
            <a:pPr lvl="1"/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969126"/>
            <a:ext cx="4038600" cy="269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Similarities Among Lakes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0004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Prairie Provinces</a:t>
            </a:r>
          </a:p>
          <a:p>
            <a:pPr lvl="1"/>
            <a:r>
              <a:rPr lang="en-CA" dirty="0" smtClean="0"/>
              <a:t>Also glacial in origin </a:t>
            </a:r>
            <a:br>
              <a:rPr lang="en-CA" dirty="0" smtClean="0"/>
            </a:br>
            <a:r>
              <a:rPr lang="en-CA" sz="2000" dirty="0" smtClean="0"/>
              <a:t>(we are in Canada after all)</a:t>
            </a:r>
            <a:endParaRPr lang="en-CA" dirty="0" smtClean="0"/>
          </a:p>
          <a:p>
            <a:pPr lvl="1"/>
            <a:r>
              <a:rPr lang="en-CA" dirty="0" smtClean="0"/>
              <a:t>Formed in thick sand and gravel making them rich in soluble nutrients, with productive ecosystems</a:t>
            </a:r>
          </a:p>
          <a:p>
            <a:pPr lvl="1"/>
            <a:r>
              <a:rPr lang="en-CA" dirty="0" smtClean="0"/>
              <a:t>They tend to be very shallow and collect sediments more quickly</a:t>
            </a:r>
          </a:p>
          <a:p>
            <a:r>
              <a:rPr lang="en-CA" dirty="0" smtClean="0"/>
              <a:t>Arctic Lakes</a:t>
            </a:r>
          </a:p>
          <a:p>
            <a:pPr lvl="1"/>
            <a:r>
              <a:rPr lang="en-CA" dirty="0" smtClean="0"/>
              <a:t>Because of the low temperatures some lakes experience only one turnover</a:t>
            </a:r>
          </a:p>
          <a:p>
            <a:pPr lvl="1"/>
            <a:r>
              <a:rPr lang="en-CA" dirty="0" smtClean="0"/>
              <a:t>Some may not thaw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96" y="1524000"/>
            <a:ext cx="3463808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 of Water Pollution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Water Pollution</a:t>
            </a:r>
          </a:p>
          <a:p>
            <a:pPr lvl="1"/>
            <a:r>
              <a:rPr lang="en-CA" dirty="0" smtClean="0"/>
              <a:t>Any chemical or physical change in the surface water or ground water that can harm living things</a:t>
            </a:r>
          </a:p>
          <a:p>
            <a:pPr lvl="1"/>
            <a:r>
              <a:rPr lang="en-CA" dirty="0" smtClean="0"/>
              <a:t>Biological, chemical and physical forms of water pollution are grouped into 5 categories</a:t>
            </a:r>
            <a:endParaRPr lang="en-C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012921"/>
            <a:ext cx="4038600" cy="260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Earth: The Blue Planet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19600" cy="400049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Water covers more than two thirds of our planet</a:t>
            </a:r>
          </a:p>
          <a:p>
            <a:r>
              <a:rPr lang="en-CA" dirty="0" smtClean="0"/>
              <a:t>97% of the water is saltwater</a:t>
            </a:r>
          </a:p>
          <a:p>
            <a:pPr lvl="1"/>
            <a:r>
              <a:rPr lang="en-CA" dirty="0" smtClean="0"/>
              <a:t>Which we cannot drink</a:t>
            </a:r>
          </a:p>
          <a:p>
            <a:r>
              <a:rPr lang="en-CA" dirty="0" smtClean="0"/>
              <a:t>Oceans control weather systems and provide a constant supply of water through evaporation</a:t>
            </a:r>
          </a:p>
          <a:p>
            <a:r>
              <a:rPr lang="en-CA" dirty="0" smtClean="0"/>
              <a:t>Freshwater is stored as snow and ice</a:t>
            </a:r>
          </a:p>
          <a:p>
            <a:pPr lvl="1"/>
            <a:r>
              <a:rPr lang="en-CA" dirty="0" smtClean="0"/>
              <a:t>Only 0.0005% is available to sustain human population</a:t>
            </a:r>
          </a:p>
          <a:p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75212" y="1524000"/>
            <a:ext cx="35845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 of Pollution</a:t>
            </a:r>
            <a:endParaRPr lang="en-C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52" t="11259" r="4837" b="9062"/>
          <a:stretch>
            <a:fillRect/>
          </a:stretch>
        </p:blipFill>
        <p:spPr bwMode="auto">
          <a:xfrm>
            <a:off x="609600" y="1511968"/>
            <a:ext cx="8001000" cy="401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200" dirty="0" smtClean="0"/>
              <a:t>Categories of Pollution</a:t>
            </a:r>
            <a:br>
              <a:rPr lang="en-CA" sz="3200" dirty="0" smtClean="0"/>
            </a:br>
            <a:r>
              <a:rPr lang="en-CA" sz="3200" dirty="0" smtClean="0"/>
              <a:t>1. Organic Solid Waste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0049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Sources</a:t>
            </a:r>
          </a:p>
          <a:p>
            <a:pPr lvl="1"/>
            <a:r>
              <a:rPr lang="en-CA" dirty="0" smtClean="0"/>
              <a:t>Human sewage, animal wastes, decaying plant life, industrial waste (ex. Pulp mills)</a:t>
            </a:r>
          </a:p>
          <a:p>
            <a:r>
              <a:rPr lang="en-CA" dirty="0" smtClean="0"/>
              <a:t>Effects</a:t>
            </a:r>
          </a:p>
          <a:p>
            <a:pPr lvl="1"/>
            <a:r>
              <a:rPr lang="en-CA" dirty="0" smtClean="0"/>
              <a:t>Oxygen in the water is used up as organic matter is broken down by bacteria.</a:t>
            </a:r>
          </a:p>
          <a:p>
            <a:pPr lvl="1"/>
            <a:r>
              <a:rPr lang="en-CA" dirty="0" smtClean="0"/>
              <a:t>Decomposition may cause a foul odour</a:t>
            </a:r>
          </a:p>
          <a:p>
            <a:r>
              <a:rPr lang="en-CA" dirty="0" smtClean="0"/>
              <a:t>Water is often fairly clear and smelly as a result, eutrophication may take place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Categories of Pollution</a:t>
            </a:r>
            <a:br>
              <a:rPr lang="en-CA" sz="2800" dirty="0" smtClean="0"/>
            </a:br>
            <a:r>
              <a:rPr lang="en-CA" sz="2800" dirty="0" smtClean="0"/>
              <a:t>2. Disease-causing organisms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7669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Sources</a:t>
            </a:r>
          </a:p>
          <a:p>
            <a:pPr lvl="1"/>
            <a:r>
              <a:rPr lang="en-CA" dirty="0" smtClean="0"/>
              <a:t>Human sewage and animal wastes that enter the aquatic ecosystem with runoff</a:t>
            </a:r>
          </a:p>
          <a:p>
            <a:r>
              <a:rPr lang="en-CA" dirty="0" smtClean="0"/>
              <a:t>Effects</a:t>
            </a:r>
          </a:p>
          <a:p>
            <a:pPr lvl="1"/>
            <a:r>
              <a:rPr lang="en-CA" dirty="0" smtClean="0"/>
              <a:t>These organisms may cause an outbreak of waterborne diseases like cholera, typhoid, infectious hepatitis, beaver fever or dysentery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Beaver fever has been in the Conne Water supply in the past</a:t>
            </a:r>
          </a:p>
          <a:p>
            <a:r>
              <a:rPr lang="en-CA" dirty="0" smtClean="0"/>
              <a:t>Hepatitis is common in countries like Cuba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1909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Sources</a:t>
            </a:r>
          </a:p>
          <a:p>
            <a:pPr lvl="1"/>
            <a:r>
              <a:rPr lang="en-CA" dirty="0" smtClean="0"/>
              <a:t>Acids from combustion and refining of fossil fuel</a:t>
            </a:r>
          </a:p>
          <a:p>
            <a:pPr lvl="1"/>
            <a:r>
              <a:rPr lang="en-CA" dirty="0" smtClean="0"/>
              <a:t>Salts from irrigation, mining and road runoff</a:t>
            </a:r>
          </a:p>
          <a:p>
            <a:pPr lvl="1"/>
            <a:r>
              <a:rPr lang="en-CA" dirty="0" smtClean="0"/>
              <a:t>Fertilizers from farms and gardening runoff</a:t>
            </a:r>
          </a:p>
          <a:p>
            <a:pPr lvl="1"/>
            <a:r>
              <a:rPr lang="en-CA" dirty="0" smtClean="0"/>
              <a:t>Mineral solids from soil erosion after clear cutting</a:t>
            </a:r>
          </a:p>
          <a:p>
            <a:r>
              <a:rPr lang="en-CA" dirty="0" smtClean="0"/>
              <a:t>Effects</a:t>
            </a:r>
          </a:p>
          <a:p>
            <a:pPr lvl="1"/>
            <a:r>
              <a:rPr lang="en-CA" dirty="0" smtClean="0"/>
              <a:t>Kills bacteria and injures trees</a:t>
            </a:r>
          </a:p>
          <a:p>
            <a:pPr lvl="1"/>
            <a:r>
              <a:rPr lang="en-CA" dirty="0" smtClean="0"/>
              <a:t>Salts kill freshwater organisms, and render water unusable and undrinkable</a:t>
            </a:r>
          </a:p>
          <a:p>
            <a:pPr lvl="1"/>
            <a:r>
              <a:rPr lang="en-CA" dirty="0" smtClean="0"/>
              <a:t>Fertilizers cause algal blooms resulting in eutrophication</a:t>
            </a:r>
          </a:p>
          <a:p>
            <a:pPr lvl="1"/>
            <a:r>
              <a:rPr lang="en-CA" dirty="0" smtClean="0"/>
              <a:t>Solids make water murky (turbid) harming plants, and increase sediment formation, harming bottom feeders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Categories of Pollution</a:t>
            </a:r>
            <a:br>
              <a:rPr lang="en-CA" sz="2800" dirty="0" smtClean="0"/>
            </a:br>
            <a:r>
              <a:rPr lang="en-CA" sz="2800" dirty="0" smtClean="0"/>
              <a:t>3.  Inorganic Solids and Dissolved Mineral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076699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Sources</a:t>
            </a:r>
          </a:p>
          <a:p>
            <a:pPr lvl="1"/>
            <a:r>
              <a:rPr lang="en-CA" dirty="0" smtClean="0"/>
              <a:t>Electricity generating plants and other industries that use water as a coolant, and pump it back into the ecosystems</a:t>
            </a:r>
          </a:p>
          <a:p>
            <a:r>
              <a:rPr lang="en-CA" dirty="0" smtClean="0"/>
              <a:t>Effects</a:t>
            </a:r>
          </a:p>
          <a:p>
            <a:pPr lvl="1"/>
            <a:r>
              <a:rPr lang="en-CA" dirty="0" smtClean="0"/>
              <a:t>Addition of warm water to ecosystems decreases the solubility of oxygen in the water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This works in the favour of fish in Bay d’Espoire, since the salmon are able to grow faster in the waters that have been warmed by the NL hydro station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Categories of Pollution</a:t>
            </a:r>
            <a:br>
              <a:rPr lang="en-CA" sz="2800" dirty="0" smtClean="0"/>
            </a:br>
            <a:r>
              <a:rPr lang="en-CA" sz="2800" dirty="0" smtClean="0"/>
              <a:t>4. Heat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0766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Sources</a:t>
            </a:r>
          </a:p>
          <a:p>
            <a:pPr lvl="1"/>
            <a:r>
              <a:rPr lang="en-CA" dirty="0" smtClean="0"/>
              <a:t>Oil and grease from roads</a:t>
            </a:r>
          </a:p>
          <a:p>
            <a:pPr lvl="1"/>
            <a:r>
              <a:rPr lang="en-CA" dirty="0" smtClean="0"/>
              <a:t>Pesticides from farms, parks and gardens</a:t>
            </a:r>
          </a:p>
          <a:p>
            <a:pPr lvl="1"/>
            <a:r>
              <a:rPr lang="en-CA" dirty="0" smtClean="0"/>
              <a:t>Detergents (organic phosphates) from washing of clothes, cars, dishes, etc.</a:t>
            </a:r>
          </a:p>
          <a:p>
            <a:r>
              <a:rPr lang="en-CA" dirty="0" smtClean="0"/>
              <a:t>Effects</a:t>
            </a:r>
          </a:p>
          <a:p>
            <a:pPr lvl="1"/>
            <a:r>
              <a:rPr lang="en-CA" dirty="0" smtClean="0"/>
              <a:t>Toxic to fish and waterfowl (birds), oils reduce O</a:t>
            </a:r>
            <a:r>
              <a:rPr lang="en-CA" baseline="-25000" dirty="0" smtClean="0"/>
              <a:t>2</a:t>
            </a:r>
            <a:r>
              <a:rPr lang="en-CA" dirty="0" smtClean="0"/>
              <a:t> exchange with the water from the air</a:t>
            </a:r>
          </a:p>
          <a:p>
            <a:pPr lvl="1"/>
            <a:r>
              <a:rPr lang="en-CA" dirty="0" smtClean="0"/>
              <a:t>Some pesticides damage entire food chains through bioaccumulation &amp; bioamplification</a:t>
            </a:r>
          </a:p>
          <a:p>
            <a:pPr lvl="1"/>
            <a:r>
              <a:rPr lang="en-CA" dirty="0" smtClean="0"/>
              <a:t>Phosphates can lead to eutrophication </a:t>
            </a:r>
          </a:p>
          <a:p>
            <a:r>
              <a:rPr lang="en-CA" dirty="0" smtClean="0"/>
              <a:t>And you thought you only needed those terms for chapter 1?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800" dirty="0" smtClean="0"/>
              <a:t>Categories of Pollution</a:t>
            </a:r>
            <a:br>
              <a:rPr lang="en-CA" sz="2800" dirty="0" smtClean="0"/>
            </a:br>
            <a:r>
              <a:rPr lang="en-CA" sz="2800" dirty="0" smtClean="0"/>
              <a:t>5. Organic Chemicals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Water Quality Indicators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629400" cy="4000499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Water quality is defined by its intended use</a:t>
            </a:r>
          </a:p>
          <a:p>
            <a:pPr lvl="1"/>
            <a:r>
              <a:rPr lang="en-CA" dirty="0" smtClean="0"/>
              <a:t>Water unacceptable to drink is often suitable for watering plants or industrial processes</a:t>
            </a:r>
          </a:p>
          <a:p>
            <a:pPr lvl="1"/>
            <a:r>
              <a:rPr lang="en-CA" dirty="0" smtClean="0"/>
              <a:t>Water too polluted for swimming may still be suitable for boating or fishing</a:t>
            </a:r>
          </a:p>
          <a:p>
            <a:r>
              <a:rPr lang="en-CA" dirty="0" smtClean="0"/>
              <a:t>There are three main indicators of water quality:</a:t>
            </a:r>
          </a:p>
          <a:p>
            <a:pPr lvl="1"/>
            <a:r>
              <a:rPr lang="en-CA" dirty="0" smtClean="0"/>
              <a:t>Bacteria count</a:t>
            </a:r>
          </a:p>
          <a:p>
            <a:pPr lvl="1"/>
            <a:r>
              <a:rPr lang="en-CA" dirty="0" smtClean="0"/>
              <a:t>Dissolved Oxygen</a:t>
            </a:r>
          </a:p>
          <a:p>
            <a:pPr lvl="1"/>
            <a:r>
              <a:rPr lang="en-CA" dirty="0" smtClean="0"/>
              <a:t>Biological Oxygen Demand (BOD)</a:t>
            </a:r>
            <a:endParaRPr lang="en-C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1790700"/>
            <a:ext cx="1547813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36957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Bacteria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029200" cy="4076699"/>
          </a:xfrm>
        </p:spPr>
        <p:txBody>
          <a:bodyPr>
            <a:normAutofit lnSpcReduction="10000"/>
          </a:bodyPr>
          <a:lstStyle/>
          <a:p>
            <a:r>
              <a:rPr lang="en-CA" b="1" dirty="0" smtClean="0"/>
              <a:t>Coliform bacteria</a:t>
            </a:r>
          </a:p>
          <a:p>
            <a:pPr lvl="1"/>
            <a:r>
              <a:rPr lang="en-CA" dirty="0" smtClean="0"/>
              <a:t>Naturally occurring in the intestines of humans and many animals</a:t>
            </a:r>
          </a:p>
          <a:p>
            <a:pPr lvl="1"/>
            <a:r>
              <a:rPr lang="en-CA" dirty="0" smtClean="0"/>
              <a:t>Presence of this type of bacteria in water indicates that there is human or animal waste polluting the water</a:t>
            </a:r>
          </a:p>
          <a:p>
            <a:pPr lvl="1"/>
            <a:r>
              <a:rPr lang="en-CA" dirty="0" smtClean="0"/>
              <a:t>Water is plated on a special medium that allows the bacteria to grow if it is present</a:t>
            </a:r>
          </a:p>
          <a:p>
            <a:pPr lvl="1"/>
            <a:endParaRPr lang="en-CA" dirty="0" smtClean="0"/>
          </a:p>
          <a:p>
            <a:pPr lvl="1"/>
            <a:endParaRPr lang="en-CA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485900"/>
            <a:ext cx="27527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3162300"/>
            <a:ext cx="1748556" cy="232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Dissolved Oxygen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000499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There are several solutions available to detect O</a:t>
            </a:r>
            <a:r>
              <a:rPr lang="en-CA" baseline="-25000" dirty="0" smtClean="0"/>
              <a:t>2</a:t>
            </a:r>
            <a:r>
              <a:rPr lang="en-CA" dirty="0" smtClean="0"/>
              <a:t> levels. The solutions change colour in the presence of oxygen</a:t>
            </a:r>
          </a:p>
          <a:p>
            <a:r>
              <a:rPr lang="en-CA" dirty="0" smtClean="0"/>
              <a:t>There are also probes attached to computers that are often used to detect dissolved O</a:t>
            </a:r>
            <a:r>
              <a:rPr lang="en-CA" baseline="-25000" dirty="0" smtClean="0"/>
              <a:t>2</a:t>
            </a:r>
            <a:r>
              <a:rPr lang="en-CA" dirty="0" smtClean="0"/>
              <a:t> levels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The number of organisms may also indicate the level of oxygen, but this low numbers may be attributed to the toxins themselves, not simply the presence or absence of oxygen</a:t>
            </a:r>
          </a:p>
          <a:p>
            <a:r>
              <a:rPr lang="en-CA" dirty="0" smtClean="0"/>
              <a:t>Normal levels are between 8 and 14 mg/L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3. Biological Oxygen Demand (BOD)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191000" cy="3585104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It is possible to measure the amount of dissolved oxygen needed by decomposers (bacteria) to break down organic matter in a sample of water over a 5-day period at 20</a:t>
            </a:r>
            <a:r>
              <a:rPr lang="en-CA" baseline="30000" dirty="0" smtClean="0"/>
              <a:t>o</a:t>
            </a:r>
            <a:r>
              <a:rPr lang="en-CA" dirty="0" smtClean="0"/>
              <a:t>C</a:t>
            </a:r>
          </a:p>
          <a:p>
            <a:r>
              <a:rPr lang="en-CA" dirty="0" smtClean="0"/>
              <a:t>BOD indicates the amount of available organic mater in a water sample</a:t>
            </a:r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524000"/>
            <a:ext cx="3886200" cy="392429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A cold, less productive lake may have a BOD of 2 mg/L of oxygen, while a warmer very productive lake may be as high as 20 mg/L</a:t>
            </a:r>
          </a:p>
          <a:p>
            <a:r>
              <a:rPr lang="en-CA" dirty="0" smtClean="0"/>
              <a:t>As the number of organisms increases, the biological demand increases, and so dissolved oxygen levels decrease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Aquatic Ecosystems: Introduction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924299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Aquatic ecosystems are generally less productive than terrestrial ecosystems</a:t>
            </a:r>
          </a:p>
          <a:p>
            <a:pPr lvl="1"/>
            <a:r>
              <a:rPr lang="en-CA" dirty="0" smtClean="0"/>
              <a:t>They can support only a fraction of the organisms that can be found on land</a:t>
            </a:r>
          </a:p>
          <a:p>
            <a:pPr lvl="1"/>
            <a:r>
              <a:rPr lang="en-CA" dirty="0" smtClean="0"/>
              <a:t>Soil - 50kg biomass</a:t>
            </a:r>
          </a:p>
          <a:p>
            <a:pPr lvl="1"/>
            <a:r>
              <a:rPr lang="en-CA" dirty="0" smtClean="0"/>
              <a:t>Ocean – 5kg biomass</a:t>
            </a:r>
          </a:p>
          <a:p>
            <a:r>
              <a:rPr lang="en-CA" dirty="0" smtClean="0"/>
              <a:t>Abiotic conditions are very different from those found on land</a:t>
            </a: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563906"/>
            <a:ext cx="4038600" cy="350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Sewage, Decomposers and O</a:t>
            </a:r>
            <a:r>
              <a:rPr lang="en-CA" baseline="-25000" dirty="0" smtClean="0"/>
              <a:t>2</a:t>
            </a:r>
            <a:r>
              <a:rPr lang="en-CA" dirty="0" smtClean="0"/>
              <a:t> levels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343400" cy="40004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Too many nutrients can create problems for lakes</a:t>
            </a:r>
          </a:p>
          <a:p>
            <a:pPr lvl="1"/>
            <a:r>
              <a:rPr lang="en-CA" dirty="0" smtClean="0"/>
              <a:t>Think about what happens when cities dump raw sewage into water systems… What happens?</a:t>
            </a:r>
          </a:p>
          <a:p>
            <a:r>
              <a:rPr lang="en-CA" dirty="0" smtClean="0"/>
              <a:t>The greater the amount of decaying matter, the greater the population of bacteria</a:t>
            </a:r>
          </a:p>
          <a:p>
            <a:r>
              <a:rPr lang="en-CA" dirty="0" smtClean="0"/>
              <a:t>Eventually all fish will die, as the bacteria use up all the oxygen – this adds more detritus and thus more bacteria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924299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Human wastes add additional phosphates and nitrates, promoting plant and algal growth, and this more detritus still</a:t>
            </a:r>
          </a:p>
          <a:p>
            <a:r>
              <a:rPr lang="en-CA" dirty="0" smtClean="0"/>
              <a:t>Each time organic matter is returned to the lake, oxygen levels are further reduced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848100"/>
            <a:ext cx="36576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Thermal Pollution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572000" cy="4191000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Summer-like conditions are often the result of lakes polluted with warm water from industry or power stations</a:t>
            </a:r>
          </a:p>
          <a:p>
            <a:pPr lvl="1"/>
            <a:r>
              <a:rPr lang="en-CA" dirty="0" smtClean="0"/>
              <a:t>Often the warm water prevents water from freezing in the winter</a:t>
            </a:r>
          </a:p>
          <a:p>
            <a:r>
              <a:rPr lang="en-CA" dirty="0" smtClean="0"/>
              <a:t>The result is organisms thriving all year round when they would normally be dormant</a:t>
            </a:r>
          </a:p>
          <a:p>
            <a:pPr lvl="1"/>
            <a:r>
              <a:rPr lang="en-CA" dirty="0" smtClean="0"/>
              <a:t>May lead to O</a:t>
            </a:r>
            <a:r>
              <a:rPr lang="en-CA" baseline="-25000" dirty="0" smtClean="0"/>
              <a:t>2</a:t>
            </a:r>
            <a:r>
              <a:rPr lang="en-CA" dirty="0" smtClean="0"/>
              <a:t> depletion in the </a:t>
            </a:r>
            <a:r>
              <a:rPr lang="en-CA" dirty="0" err="1" smtClean="0"/>
              <a:t>hypoimnion</a:t>
            </a:r>
            <a:r>
              <a:rPr lang="en-CA" dirty="0" smtClean="0"/>
              <a:t>, and increased eutrophication as organisms die</a:t>
            </a:r>
            <a:endParaRPr lang="en-CA" dirty="0"/>
          </a:p>
        </p:txBody>
      </p:sp>
      <p:pic>
        <p:nvPicPr>
          <p:cNvPr id="5" name="Content Placeholder 4" descr="hydro-anim-en.gif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3000" y="1638300"/>
            <a:ext cx="403860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Point vs. Non-point Pollution Sources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Point Sources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902604"/>
          </a:xfrm>
        </p:spPr>
        <p:txBody>
          <a:bodyPr>
            <a:normAutofit/>
          </a:bodyPr>
          <a:lstStyle/>
          <a:p>
            <a:r>
              <a:rPr lang="en-CA" dirty="0" smtClean="0"/>
              <a:t>Pollutants enter the water in high concentrations and slowly dilute into the ecosystem</a:t>
            </a:r>
          </a:p>
          <a:p>
            <a:r>
              <a:rPr lang="en-CA" dirty="0" smtClean="0"/>
              <a:t>Point of entry at high concentration has more severe effects than further away in diluted areas</a:t>
            </a:r>
          </a:p>
          <a:p>
            <a:r>
              <a:rPr lang="en-CA" dirty="0" smtClean="0"/>
              <a:t>Ex. Faulty treatment plant, oil tanker spill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Non-point Source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8200" y="1790700"/>
            <a:ext cx="4041775" cy="3924300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Pollutant sources are widespread – not from one single source of input</a:t>
            </a:r>
          </a:p>
          <a:p>
            <a:r>
              <a:rPr lang="en-CA" dirty="0" smtClean="0"/>
              <a:t>Rarely have a single area of severe damage</a:t>
            </a:r>
          </a:p>
          <a:p>
            <a:r>
              <a:rPr lang="en-CA" dirty="0" smtClean="0"/>
              <a:t>Are often variable (changing) and repeating over time</a:t>
            </a:r>
          </a:p>
          <a:p>
            <a:r>
              <a:rPr lang="en-CA" dirty="0" smtClean="0"/>
              <a:t>Ex. Farming fertilizers, road salt runoff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200" dirty="0" smtClean="0"/>
              <a:t>Identify the point and non-point sources of water pollution</a:t>
            </a:r>
            <a:endParaRPr lang="en-CA" sz="32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7619999" cy="39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Section Review Documentary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4000499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In groups of two or three (created by Mr. O)</a:t>
            </a:r>
          </a:p>
          <a:p>
            <a:r>
              <a:rPr lang="en-CA" dirty="0" smtClean="0"/>
              <a:t>You are going to create a documentary about aquatic ecosystems</a:t>
            </a:r>
          </a:p>
          <a:p>
            <a:pPr lvl="1"/>
            <a:r>
              <a:rPr lang="en-CA" dirty="0" smtClean="0"/>
              <a:t>How are they important?</a:t>
            </a:r>
          </a:p>
          <a:p>
            <a:pPr lvl="1"/>
            <a:r>
              <a:rPr lang="en-CA" dirty="0" smtClean="0"/>
              <a:t>What types of organisms can one find? (research)</a:t>
            </a:r>
          </a:p>
          <a:p>
            <a:pPr lvl="1"/>
            <a:r>
              <a:rPr lang="en-CA" dirty="0" smtClean="0"/>
              <a:t>How are lakes structured? How are lakes in NL formed? What types of lakes are found in Canada?</a:t>
            </a:r>
          </a:p>
          <a:p>
            <a:pPr lvl="1"/>
            <a:r>
              <a:rPr lang="en-CA" dirty="0" smtClean="0"/>
              <a:t>How do lakes change throughout the year?</a:t>
            </a:r>
          </a:p>
          <a:p>
            <a:pPr lvl="1"/>
            <a:r>
              <a:rPr lang="en-CA" dirty="0" smtClean="0"/>
              <a:t>Pollution – Sources, effects and the importance of keeping our freshwater clean</a:t>
            </a:r>
          </a:p>
          <a:p>
            <a:pPr lvl="1">
              <a:buNone/>
            </a:pPr>
            <a:endParaRPr lang="en-CA" dirty="0" smtClean="0"/>
          </a:p>
          <a:p>
            <a:pPr lvl="1"/>
            <a:endParaRPr lang="en-CA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 Instructions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41910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You will create a video documentary about aquatic ecosystems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You will need to create some script for the interviewer and the “experts” being interviewed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You will use a digital camera to record your documentary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Use a program like Windows Movie Maker to add your Intro titles, snip the video clips up, add visual effects and closing credits</a:t>
            </a:r>
          </a:p>
          <a:p>
            <a:pPr marL="952500" lvl="1" indent="-514350">
              <a:buFont typeface="+mj-lt"/>
              <a:buAutoNum type="arabicPeriod"/>
            </a:pPr>
            <a:r>
              <a:rPr lang="en-CA" dirty="0" smtClean="0"/>
              <a:t>If you need help with this ask, but it is very easy with WMM, which is on every computer with Windows on it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Submit your final Movie and script to Mr. </a:t>
            </a:r>
            <a:r>
              <a:rPr lang="en-CA" smtClean="0"/>
              <a:t>O Next week</a:t>
            </a:r>
            <a:endParaRPr lang="en-CA" dirty="0" smtClean="0"/>
          </a:p>
          <a:p>
            <a:pPr marL="514350" indent="-514350" algn="ctr">
              <a:buNone/>
            </a:pPr>
            <a:r>
              <a:rPr lang="en-CA" dirty="0" smtClean="0"/>
              <a:t>BE CREATIVE</a:t>
            </a:r>
            <a:endParaRPr lang="en-C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Marine Ecosystems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Abiotic Factors</a:t>
            </a:r>
          </a:p>
          <a:p>
            <a:pPr lvl="1"/>
            <a:r>
              <a:rPr lang="en-CA" dirty="0" smtClean="0"/>
              <a:t>Salt – avg. 3.5% salt</a:t>
            </a:r>
          </a:p>
          <a:p>
            <a:pPr lvl="1"/>
            <a:r>
              <a:rPr lang="en-CA" dirty="0" smtClean="0"/>
              <a:t>Tides – gravitational pull of water by th</a:t>
            </a:r>
            <a:r>
              <a:rPr lang="en-CA" dirty="0" smtClean="0"/>
              <a:t>e moon</a:t>
            </a:r>
          </a:p>
          <a:p>
            <a:pPr lvl="1"/>
            <a:r>
              <a:rPr lang="en-CA" dirty="0" smtClean="0"/>
              <a:t>Sunlight</a:t>
            </a:r>
            <a:r>
              <a:rPr lang="en-CA" dirty="0"/>
              <a:t> </a:t>
            </a:r>
            <a:r>
              <a:rPr lang="en-CA" dirty="0" smtClean="0"/>
              <a:t>– penetrates only about 200 m down</a:t>
            </a:r>
          </a:p>
          <a:p>
            <a:pPr lvl="1"/>
            <a:r>
              <a:rPr lang="en-CA" dirty="0" smtClean="0"/>
              <a:t>Nutrients – Concentrated near the bottom and near the shoreline regions</a:t>
            </a:r>
          </a:p>
          <a:p>
            <a:endParaRPr lang="en-CA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CA" dirty="0" smtClean="0"/>
              <a:t>Biotic Factors</a:t>
            </a:r>
          </a:p>
          <a:p>
            <a:pPr lvl="1"/>
            <a:r>
              <a:rPr lang="en-US" dirty="0" smtClean="0">
                <a:latin typeface="Times" charset="0"/>
              </a:rPr>
              <a:t>Along the continental </a:t>
            </a:r>
            <a:r>
              <a:rPr lang="en-US" dirty="0" smtClean="0">
                <a:latin typeface="Times" charset="0"/>
              </a:rPr>
              <a:t>shelf </a:t>
            </a:r>
            <a:r>
              <a:rPr lang="en-US" dirty="0" smtClean="0">
                <a:latin typeface="Times" charset="0"/>
              </a:rPr>
              <a:t>life is </a:t>
            </a:r>
            <a:r>
              <a:rPr lang="en-US" dirty="0" smtClean="0">
                <a:latin typeface="Times" charset="0"/>
              </a:rPr>
              <a:t>more dense </a:t>
            </a:r>
            <a:r>
              <a:rPr lang="en-US" dirty="0" smtClean="0">
                <a:latin typeface="Times" charset="0"/>
              </a:rPr>
              <a:t>than in the open </a:t>
            </a:r>
            <a:r>
              <a:rPr lang="en-US" dirty="0" smtClean="0">
                <a:latin typeface="Times" charset="0"/>
              </a:rPr>
              <a:t>ocean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541350"/>
            <a:ext cx="3886200" cy="20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Major Life-Zones of the Ocean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1909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CA" dirty="0" smtClean="0"/>
              <a:t>	</a:t>
            </a:r>
          </a:p>
          <a:p>
            <a:pPr>
              <a:buNone/>
            </a:pPr>
            <a:r>
              <a:rPr lang="en-CA" b="1" dirty="0" smtClean="0"/>
              <a:t>	</a:t>
            </a:r>
            <a:r>
              <a:rPr lang="en-CA" b="1" dirty="0" smtClean="0"/>
              <a:t>Photic “light” Zone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Supports photosynthesis</a:t>
            </a:r>
            <a:br>
              <a:rPr lang="en-CA" dirty="0" smtClean="0"/>
            </a:br>
            <a:r>
              <a:rPr lang="en-CA" sz="1600" dirty="0" smtClean="0"/>
              <a:t/>
            </a:r>
            <a:br>
              <a:rPr lang="en-CA" sz="1600" dirty="0" smtClean="0"/>
            </a:br>
            <a:r>
              <a:rPr lang="en-CA" sz="1600" dirty="0" smtClean="0"/>
              <a:t/>
            </a:r>
            <a:br>
              <a:rPr lang="en-CA" sz="1600" dirty="0" smtClean="0"/>
            </a:br>
            <a:r>
              <a:rPr lang="en-CA" sz="1600" dirty="0" smtClean="0"/>
              <a:t/>
            </a:r>
            <a:br>
              <a:rPr lang="en-CA" sz="1600" dirty="0" smtClean="0"/>
            </a:br>
            <a:r>
              <a:rPr lang="en-CA" b="1" dirty="0" smtClean="0"/>
              <a:t>Aphotic “dark” Zone</a:t>
            </a:r>
          </a:p>
          <a:p>
            <a:pPr>
              <a:buNone/>
            </a:pPr>
            <a:r>
              <a:rPr lang="en-CA" dirty="0" smtClean="0"/>
              <a:t>	</a:t>
            </a:r>
            <a:r>
              <a:rPr lang="en-CA" dirty="0" smtClean="0"/>
              <a:t>Insufficient light for photosynthesis, though chemosynthesis may occur</a:t>
            </a:r>
          </a:p>
        </p:txBody>
      </p:sp>
      <p:pic>
        <p:nvPicPr>
          <p:cNvPr id="5" name="Picture 2" descr="ocean_life2.jpg                                                00005E2AMacintosh HD                   B3E08C24: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14500"/>
            <a:ext cx="4495800" cy="3750059"/>
          </a:xfrm>
          <a:prstGeom prst="rect">
            <a:avLst/>
          </a:prstGeom>
          <a:noFill/>
        </p:spPr>
      </p:pic>
      <p:sp>
        <p:nvSpPr>
          <p:cNvPr id="9" name="Right Brace 8"/>
          <p:cNvSpPr/>
          <p:nvPr/>
        </p:nvSpPr>
        <p:spPr bwMode="auto">
          <a:xfrm>
            <a:off x="4495800" y="2705100"/>
            <a:ext cx="533400" cy="53340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4495800" y="3238500"/>
            <a:ext cx="533400" cy="2209800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Ocean Regions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343400" cy="4000499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Open Ocean</a:t>
            </a:r>
          </a:p>
          <a:p>
            <a:pPr lvl="1"/>
            <a:r>
              <a:rPr lang="en-CA" dirty="0" smtClean="0"/>
              <a:t>Cool water, contains fewer minerals and nutrients</a:t>
            </a:r>
          </a:p>
          <a:p>
            <a:r>
              <a:rPr lang="en-CA" dirty="0" smtClean="0"/>
              <a:t>Coastal Zone</a:t>
            </a:r>
          </a:p>
          <a:p>
            <a:pPr lvl="1"/>
            <a:r>
              <a:rPr lang="en-CA" dirty="0" smtClean="0"/>
              <a:t>Extends from the continental shelf inward to the high-tide mark on land</a:t>
            </a:r>
          </a:p>
          <a:p>
            <a:pPr lvl="1"/>
            <a:r>
              <a:rPr lang="en-CA" dirty="0" smtClean="0"/>
              <a:t>Accounts for 10% of the ocean, with 90% of the life</a:t>
            </a:r>
          </a:p>
          <a:p>
            <a:pPr lvl="1"/>
            <a:r>
              <a:rPr lang="en-CA" dirty="0" smtClean="0"/>
              <a:t>Two areas</a:t>
            </a:r>
          </a:p>
          <a:p>
            <a:pPr lvl="2"/>
            <a:r>
              <a:rPr lang="en-CA" dirty="0" smtClean="0"/>
              <a:t>Neritic zone</a:t>
            </a:r>
          </a:p>
          <a:p>
            <a:pPr lvl="2"/>
            <a:r>
              <a:rPr lang="en-CA" dirty="0" smtClean="0"/>
              <a:t>Intertidal zone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533400" y="52197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See figure 1 page 146 in textbook</a:t>
            </a:r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85900"/>
            <a:ext cx="4419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Intertidal Zone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524000"/>
            <a:ext cx="4648200" cy="400049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Defined by low and high tide</a:t>
            </a:r>
          </a:p>
          <a:p>
            <a:r>
              <a:rPr lang="en-CA" dirty="0" smtClean="0"/>
              <a:t>Organisms must be able to withstand crushing forces of the waves during high tide and drying periods during low tide</a:t>
            </a:r>
          </a:p>
          <a:p>
            <a:r>
              <a:rPr lang="en-CA" dirty="0" smtClean="0"/>
              <a:t>Sucker-like feet and </a:t>
            </a:r>
            <a:r>
              <a:rPr lang="en-CA" dirty="0" err="1" smtClean="0"/>
              <a:t>fibers</a:t>
            </a:r>
            <a:r>
              <a:rPr lang="en-CA" dirty="0" smtClean="0"/>
              <a:t> attach organisms to the rocks</a:t>
            </a:r>
          </a:p>
          <a:p>
            <a:r>
              <a:rPr lang="en-CA" dirty="0" smtClean="0"/>
              <a:t>Clams, mussels, starfish, seaweed, </a:t>
            </a:r>
            <a:r>
              <a:rPr lang="en-CA" dirty="0" err="1" smtClean="0"/>
              <a:t>seagrasses</a:t>
            </a:r>
            <a:endParaRPr lang="en-CA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9701"/>
            <a:ext cx="3581400" cy="245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Abiotic Factors in Lakes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There is considerable variation among aquatic ecosystems</a:t>
            </a:r>
          </a:p>
          <a:p>
            <a:r>
              <a:rPr lang="en-CA" dirty="0" smtClean="0"/>
              <a:t>Swamps, lakes, ponds, marshes, rivers, and marine ecosystems all have distinct abiotic factors that require specific adaptations for those organisms that live there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While on the surface all water may appear the same, below there are many differences</a:t>
            </a:r>
          </a:p>
          <a:p>
            <a:r>
              <a:rPr lang="en-CA" dirty="0" smtClean="0"/>
              <a:t>Can you think of any abiotic factors that change in the water?</a:t>
            </a:r>
          </a:p>
          <a:p>
            <a:r>
              <a:rPr lang="en-CA" dirty="0" smtClean="0"/>
              <a:t>Light levels, O</a:t>
            </a:r>
            <a:r>
              <a:rPr lang="en-CA" baseline="-25000" dirty="0" smtClean="0"/>
              <a:t>2</a:t>
            </a:r>
            <a:r>
              <a:rPr lang="en-CA" dirty="0" smtClean="0"/>
              <a:t> levels, temperature, available nutrients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Neritic Zone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384809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Water just beyond of the intertidal zone</a:t>
            </a:r>
          </a:p>
          <a:p>
            <a:r>
              <a:rPr lang="en-CA" dirty="0" smtClean="0"/>
              <a:t>Depth depends on the slope of the continental shelf</a:t>
            </a:r>
          </a:p>
          <a:p>
            <a:pPr lvl="1"/>
            <a:r>
              <a:rPr lang="en-CA" dirty="0" smtClean="0"/>
              <a:t>May be very shallow or very deep</a:t>
            </a:r>
          </a:p>
          <a:p>
            <a:pPr lvl="1"/>
            <a:r>
              <a:rPr lang="en-CA" dirty="0" smtClean="0"/>
              <a:t>Does not exceed 200 meters</a:t>
            </a:r>
          </a:p>
          <a:p>
            <a:r>
              <a:rPr lang="en-CA" dirty="0" smtClean="0"/>
              <a:t>The Grand Banks of NL are the </a:t>
            </a:r>
            <a:r>
              <a:rPr lang="en-CA" dirty="0" err="1" smtClean="0"/>
              <a:t>neritic</a:t>
            </a:r>
            <a:r>
              <a:rPr lang="en-CA" dirty="0" smtClean="0"/>
              <a:t> zone of the east coast</a:t>
            </a:r>
          </a:p>
          <a:p>
            <a:r>
              <a:rPr lang="en-CA" dirty="0" smtClean="0"/>
              <a:t>Clams, mussels, lobsters, crabs, various fish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92772" y="1692084"/>
            <a:ext cx="3441628" cy="299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Estuaries and Coastal Marshes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000499"/>
          </a:xfrm>
        </p:spPr>
        <p:txBody>
          <a:bodyPr>
            <a:noAutofit/>
          </a:bodyPr>
          <a:lstStyle/>
          <a:p>
            <a:r>
              <a:rPr lang="en-CA" sz="2400" dirty="0" smtClean="0"/>
              <a:t>Tidal Marshes are the most productive of all marine ecosystems</a:t>
            </a:r>
          </a:p>
          <a:p>
            <a:r>
              <a:rPr lang="en-CA" sz="2400" dirty="0" smtClean="0"/>
              <a:t>Periodically flooded by high tides, but the large area allows plants to photosynthesize</a:t>
            </a:r>
          </a:p>
          <a:p>
            <a:r>
              <a:rPr lang="en-CA" sz="2400" dirty="0" smtClean="0"/>
              <a:t>High diversity of both plants and animals</a:t>
            </a:r>
            <a:endParaRPr lang="en-CA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924299"/>
          </a:xfrm>
        </p:spPr>
        <p:txBody>
          <a:bodyPr>
            <a:normAutofit fontScale="62500" lnSpcReduction="20000"/>
          </a:bodyPr>
          <a:lstStyle/>
          <a:p>
            <a:r>
              <a:rPr lang="en-CA" dirty="0" smtClean="0"/>
              <a:t>Estuaries exist where freshwater is flowing into the ocean</a:t>
            </a:r>
          </a:p>
          <a:p>
            <a:pPr lvl="1"/>
            <a:r>
              <a:rPr lang="en-CA" dirty="0" smtClean="0"/>
              <a:t>Such as Conne River</a:t>
            </a:r>
          </a:p>
          <a:p>
            <a:r>
              <a:rPr lang="en-CA" dirty="0" smtClean="0"/>
              <a:t>Water in the estuary is a combination of fresh water floating on top of the salt water</a:t>
            </a:r>
          </a:p>
          <a:p>
            <a:pPr lvl="1"/>
            <a:r>
              <a:rPr lang="en-CA" dirty="0" smtClean="0"/>
              <a:t>Salt water is more dense than freshwater</a:t>
            </a:r>
          </a:p>
          <a:p>
            <a:r>
              <a:rPr lang="en-CA" dirty="0" smtClean="0"/>
              <a:t>Freshwater carries nutrients that allow the estuary to be more productive</a:t>
            </a:r>
          </a:p>
          <a:p>
            <a:r>
              <a:rPr lang="en-CA" dirty="0" smtClean="0"/>
              <a:t>The drastic changes in salinity (saltiness) from tides makes it difficult for many species to live here</a:t>
            </a:r>
            <a:endParaRPr lang="en-CA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Estuaries and Coastal Marshes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Salt Marsh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CA" dirty="0" smtClean="0"/>
              <a:t>Estuary</a:t>
            </a:r>
            <a:endParaRPr lang="en-C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44092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19675" y="1812925"/>
            <a:ext cx="32924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Marine Food Web Example</a:t>
            </a:r>
            <a:endParaRPr lang="en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79712" y="1524000"/>
            <a:ext cx="35845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3600" dirty="0" smtClean="0"/>
              <a:t>Marine Pollution</a:t>
            </a:r>
            <a:r>
              <a:rPr lang="en-CA" sz="3200" dirty="0" smtClean="0"/>
              <a:t/>
            </a:r>
            <a:br>
              <a:rPr lang="en-CA" sz="3200" dirty="0" smtClean="0"/>
            </a:br>
            <a:r>
              <a:rPr lang="en-CA" sz="2400" dirty="0" smtClean="0"/>
              <a:t>“All drains lead to the ocean” – Finding </a:t>
            </a:r>
            <a:r>
              <a:rPr lang="en-CA" sz="2400" dirty="0" err="1" smtClean="0"/>
              <a:t>Nemo</a:t>
            </a:r>
            <a:endParaRPr lang="en-CA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876800" cy="4076699"/>
          </a:xfrm>
        </p:spPr>
        <p:txBody>
          <a:bodyPr>
            <a:normAutofit/>
          </a:bodyPr>
          <a:lstStyle/>
          <a:p>
            <a:r>
              <a:rPr lang="en-CA" dirty="0" smtClean="0"/>
              <a:t>Many pollutants from terrestrial and aquatic ecosystems are carried to the oceans, where they spread out and become more diluted</a:t>
            </a:r>
          </a:p>
          <a:p>
            <a:r>
              <a:rPr lang="en-CA" dirty="0" smtClean="0"/>
              <a:t>Most productive ocean areas are also the ones with the greatest productivity</a:t>
            </a:r>
          </a:p>
          <a:p>
            <a:endParaRPr lang="en-C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0" y="1866900"/>
            <a:ext cx="3581400" cy="256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Crude Oil in Marine Ecosystems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1"/>
            <a:ext cx="4267200" cy="3585104"/>
          </a:xfrm>
        </p:spPr>
        <p:txBody>
          <a:bodyPr/>
          <a:lstStyle/>
          <a:p>
            <a:r>
              <a:rPr lang="en-CA" dirty="0" smtClean="0"/>
              <a:t>Major sources of oil</a:t>
            </a:r>
          </a:p>
          <a:p>
            <a:pPr lvl="1"/>
            <a:r>
              <a:rPr lang="en-CA" dirty="0" smtClean="0"/>
              <a:t>Tanker accidents</a:t>
            </a:r>
          </a:p>
          <a:p>
            <a:pPr lvl="1"/>
            <a:r>
              <a:rPr lang="en-CA" dirty="0" smtClean="0"/>
              <a:t>Offshore wells</a:t>
            </a:r>
          </a:p>
          <a:p>
            <a:pPr lvl="1"/>
            <a:r>
              <a:rPr lang="en-CA" dirty="0" smtClean="0"/>
              <a:t>Daily washing of tankers</a:t>
            </a:r>
          </a:p>
          <a:p>
            <a:pPr lvl="1"/>
            <a:r>
              <a:rPr lang="en-CA" dirty="0" smtClean="0"/>
              <a:t>On-land activities</a:t>
            </a:r>
          </a:p>
          <a:p>
            <a:pPr lvl="2"/>
            <a:r>
              <a:rPr lang="en-CA" dirty="0" smtClean="0"/>
              <a:t>Waste oil disposal (50%)</a:t>
            </a:r>
          </a:p>
          <a:p>
            <a:pPr lvl="1"/>
            <a:r>
              <a:rPr lang="en-CA" dirty="0" smtClean="0"/>
              <a:t>The atmosphere</a:t>
            </a:r>
          </a:p>
          <a:p>
            <a:pPr lvl="2"/>
            <a:r>
              <a:rPr lang="en-CA" dirty="0" smtClean="0"/>
              <a:t>From oil fires</a:t>
            </a:r>
            <a:endParaRPr lang="en-C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3009900"/>
            <a:ext cx="3810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485900"/>
            <a:ext cx="175172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Ecological Effects of Oil Pollution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191000" cy="4000499"/>
          </a:xfrm>
        </p:spPr>
        <p:txBody>
          <a:bodyPr>
            <a:noAutofit/>
          </a:bodyPr>
          <a:lstStyle/>
          <a:p>
            <a:r>
              <a:rPr lang="en-CA" sz="2000" dirty="0" smtClean="0"/>
              <a:t>Lighter oils float, this affects birds</a:t>
            </a:r>
          </a:p>
          <a:p>
            <a:pPr lvl="1"/>
            <a:r>
              <a:rPr lang="en-CA" sz="1600" dirty="0" smtClean="0"/>
              <a:t>Coats feathers, dissolving natural oils that waterproof the birds</a:t>
            </a:r>
          </a:p>
          <a:p>
            <a:pPr lvl="1"/>
            <a:r>
              <a:rPr lang="en-CA" sz="1600" dirty="0" smtClean="0"/>
              <a:t>Destroys the insulation, resulting in hypothermia</a:t>
            </a:r>
          </a:p>
          <a:p>
            <a:r>
              <a:rPr lang="en-CA" sz="2000" dirty="0" smtClean="0"/>
              <a:t>Heavy oils sink and affect bottom-dwelling organisms</a:t>
            </a:r>
          </a:p>
          <a:p>
            <a:pPr lvl="1"/>
            <a:r>
              <a:rPr lang="en-CA" sz="1600" dirty="0" smtClean="0"/>
              <a:t>Sludge covers and suffocates organisms like crabs and oysters</a:t>
            </a:r>
          </a:p>
          <a:p>
            <a:r>
              <a:rPr lang="en-CA" sz="2000" dirty="0" smtClean="0"/>
              <a:t>All oils eventually enter the food chains of fish, birds and people</a:t>
            </a:r>
            <a:endParaRPr lang="en-CA" sz="20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314700"/>
            <a:ext cx="3319462" cy="222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485900"/>
            <a:ext cx="3333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Cleaning Up The Oil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848099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CA" dirty="0" smtClean="0"/>
              <a:t>A very expensive task (over 3 billion dollars)</a:t>
            </a:r>
          </a:p>
          <a:p>
            <a:pPr lvl="1"/>
            <a:r>
              <a:rPr lang="en-CA" dirty="0" smtClean="0"/>
              <a:t>High-pressure hoses spraying hot water clean the shoreline</a:t>
            </a:r>
          </a:p>
          <a:p>
            <a:pPr lvl="2"/>
            <a:r>
              <a:rPr lang="en-CA" dirty="0" smtClean="0"/>
              <a:t>This often does more damage than good</a:t>
            </a:r>
          </a:p>
          <a:p>
            <a:pPr lvl="1"/>
            <a:r>
              <a:rPr lang="en-CA" dirty="0" smtClean="0"/>
              <a:t>Floating sponges sop up oil before it reaches land</a:t>
            </a:r>
          </a:p>
          <a:p>
            <a:pPr lvl="1"/>
            <a:r>
              <a:rPr lang="en-CA" dirty="0" smtClean="0"/>
              <a:t>Crude oil may clean up naturally after 3 years, while refined oil may take more than 10 </a:t>
            </a:r>
            <a:r>
              <a:rPr lang="en-CA" dirty="0" smtClean="0"/>
              <a:t>years</a:t>
            </a:r>
            <a:endParaRPr lang="en-CA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019300"/>
            <a:ext cx="4057650" cy="277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Lake Structure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495800" cy="4000499"/>
          </a:xfrm>
        </p:spPr>
        <p:txBody>
          <a:bodyPr>
            <a:normAutofit fontScale="70000" lnSpcReduction="20000"/>
          </a:bodyPr>
          <a:lstStyle/>
          <a:p>
            <a:r>
              <a:rPr lang="en-CA" dirty="0" smtClean="0"/>
              <a:t>Littoral Zone</a:t>
            </a:r>
          </a:p>
          <a:p>
            <a:pPr lvl="1"/>
            <a:r>
              <a:rPr lang="en-CA" dirty="0" smtClean="0"/>
              <a:t>Area extending out from the lakeshore to where rooted plants can no longer be found</a:t>
            </a:r>
          </a:p>
          <a:p>
            <a:pPr lvl="1"/>
            <a:r>
              <a:rPr lang="en-CA" dirty="0" smtClean="0"/>
              <a:t>Lilies and bulrushes</a:t>
            </a:r>
          </a:p>
          <a:p>
            <a:r>
              <a:rPr lang="en-CA" dirty="0" smtClean="0"/>
              <a:t>Limnetic Zone</a:t>
            </a:r>
          </a:p>
          <a:p>
            <a:pPr lvl="1"/>
            <a:r>
              <a:rPr lang="en-CA" dirty="0" smtClean="0"/>
              <a:t>Area of the lake where there is enough light for photosynthesis to occur</a:t>
            </a:r>
          </a:p>
          <a:p>
            <a:pPr lvl="1"/>
            <a:r>
              <a:rPr lang="en-CA" dirty="0" smtClean="0"/>
              <a:t>Mostly occupied by plankton</a:t>
            </a:r>
          </a:p>
          <a:p>
            <a:r>
              <a:rPr lang="en-CA" dirty="0" smtClean="0"/>
              <a:t>Profundal Zone</a:t>
            </a:r>
          </a:p>
          <a:p>
            <a:pPr lvl="1"/>
            <a:r>
              <a:rPr lang="en-CA" dirty="0" smtClean="0"/>
              <a:t>Area beneath the </a:t>
            </a:r>
            <a:r>
              <a:rPr lang="en-CA" dirty="0" err="1" smtClean="0"/>
              <a:t>limnetic</a:t>
            </a:r>
            <a:r>
              <a:rPr lang="en-CA" dirty="0" smtClean="0"/>
              <a:t> zone where there is insufficient light for photosynthesis</a:t>
            </a:r>
          </a:p>
          <a:p>
            <a:pPr lvl="1"/>
            <a:r>
              <a:rPr lang="en-CA" dirty="0" smtClean="0"/>
              <a:t>Main source of nutrients is detritus (decaying plant and animal remains)</a:t>
            </a:r>
            <a:endParaRPr lang="en-CA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000" t="18389" r="5000" b="12722"/>
          <a:stretch>
            <a:fillRect/>
          </a:stretch>
        </p:blipFill>
        <p:spPr bwMode="auto">
          <a:xfrm>
            <a:off x="4724400" y="1866900"/>
            <a:ext cx="4114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76800" y="48387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See figure 1 on page 126 in textbook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Plankton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572000" cy="384809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Autotrophic and heterotrophic micro organisms</a:t>
            </a:r>
          </a:p>
          <a:p>
            <a:pPr lvl="1"/>
            <a:r>
              <a:rPr lang="en-CA" dirty="0" smtClean="0"/>
              <a:t>Autotrophic are phytoplankton – algae and tiny plants</a:t>
            </a:r>
          </a:p>
          <a:p>
            <a:pPr lvl="1"/>
            <a:r>
              <a:rPr lang="en-CA" dirty="0" smtClean="0"/>
              <a:t>Heterotrophic  are zooplankton – tiny insects</a:t>
            </a:r>
          </a:p>
          <a:p>
            <a:pPr lvl="2"/>
            <a:r>
              <a:rPr lang="en-CA" dirty="0" smtClean="0"/>
              <a:t>May feed on zooplankton</a:t>
            </a:r>
          </a:p>
          <a:p>
            <a:r>
              <a:rPr lang="en-CA" dirty="0" smtClean="0"/>
              <a:t>Both provide nutrients to higher-level consumers</a:t>
            </a:r>
          </a:p>
          <a:p>
            <a:pPr>
              <a:buNone/>
            </a:pP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485900"/>
            <a:ext cx="3581400" cy="245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314700"/>
            <a:ext cx="35814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Importance of Decay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190999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As plants and animals die, their remains sink to the bottom of the water</a:t>
            </a:r>
          </a:p>
          <a:p>
            <a:r>
              <a:rPr lang="en-CA" dirty="0" smtClean="0"/>
              <a:t>Bacteria and bottom-dwelling organisms break down their remains (detritus) returning nutrients to the soil for plants to grow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848099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Bacteria use up the oxygen, thus reducing O</a:t>
            </a:r>
            <a:r>
              <a:rPr lang="en-CA" baseline="-25000" dirty="0" smtClean="0"/>
              <a:t>2</a:t>
            </a:r>
            <a:r>
              <a:rPr lang="en-CA" dirty="0" smtClean="0"/>
              <a:t> levels in the water</a:t>
            </a:r>
          </a:p>
          <a:p>
            <a:r>
              <a:rPr lang="en-CA" dirty="0" smtClean="0"/>
              <a:t>Absence of sunlight and plants in the profundal zone to replenish oxygen, may lead to low oxygen levels</a:t>
            </a:r>
          </a:p>
          <a:p>
            <a:pPr lvl="1"/>
            <a:r>
              <a:rPr lang="en-CA" dirty="0" smtClean="0"/>
              <a:t>Very few organisms can tolerate low nutrient and oxygen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Kinds of Lakes - Oligotrophic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5029200" cy="4076700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Features</a:t>
            </a:r>
          </a:p>
          <a:p>
            <a:pPr lvl="1"/>
            <a:r>
              <a:rPr lang="en-CA" dirty="0" smtClean="0"/>
              <a:t>Tend to be deep and cold</a:t>
            </a:r>
          </a:p>
          <a:p>
            <a:pPr lvl="1"/>
            <a:r>
              <a:rPr lang="en-CA" dirty="0" smtClean="0"/>
              <a:t>Low nutrient levels (limiting the size of producers)</a:t>
            </a:r>
          </a:p>
          <a:p>
            <a:pPr lvl="1"/>
            <a:r>
              <a:rPr lang="en-CA" dirty="0" smtClean="0"/>
              <a:t>Water tends to very clear because there are so few organisms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Oligotrophic lakes gradually become eutrophic over time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Eutrophication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May be sped up by humans by adding excess nutrients to the system</a:t>
            </a:r>
            <a:endParaRPr lang="en-C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7350" y="1658937"/>
            <a:ext cx="3067050" cy="38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Two Kinds of Lakes - Eutrophic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800600" cy="3924299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Features</a:t>
            </a:r>
          </a:p>
          <a:p>
            <a:pPr lvl="1"/>
            <a:r>
              <a:rPr lang="en-CA" dirty="0" smtClean="0"/>
              <a:t>Tend to be shallow and warmer</a:t>
            </a:r>
          </a:p>
          <a:p>
            <a:pPr lvl="1"/>
            <a:r>
              <a:rPr lang="en-CA" dirty="0" smtClean="0"/>
              <a:t>Excellent supply of nutrients</a:t>
            </a:r>
          </a:p>
          <a:p>
            <a:pPr lvl="1"/>
            <a:r>
              <a:rPr lang="en-CA" dirty="0" smtClean="0"/>
              <a:t>Often the water is murky (cloudy) because favourable abiotic factors lead to high numbers of organisms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Fig. 2 pg. 127 shows the progressions from an oligotrophic to eutrophic lake</a:t>
            </a:r>
            <a:endParaRPr lang="en-C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67350" y="1658937"/>
            <a:ext cx="3448050" cy="38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ology 3201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Biology 3201</Template>
  <TotalTime>1050</TotalTime>
  <Words>2524</Words>
  <Application>Microsoft Office PowerPoint</Application>
  <PresentationFormat>On-screen Show (16:10)</PresentationFormat>
  <Paragraphs>300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Biology 3201</vt:lpstr>
      <vt:lpstr>Slide 1</vt:lpstr>
      <vt:lpstr>Earth: The Blue Planet</vt:lpstr>
      <vt:lpstr>Aquatic Ecosystems: Introduction</vt:lpstr>
      <vt:lpstr>Abiotic Factors in Lakes</vt:lpstr>
      <vt:lpstr>Lake Structure</vt:lpstr>
      <vt:lpstr>Plankton</vt:lpstr>
      <vt:lpstr>Importance of Decay</vt:lpstr>
      <vt:lpstr>Two Kinds of Lakes - Oligotrophic</vt:lpstr>
      <vt:lpstr>Two Kinds of Lakes - Eutrophic</vt:lpstr>
      <vt:lpstr>Seasonal Variations in Lakes</vt:lpstr>
      <vt:lpstr>Lakes in Winter</vt:lpstr>
      <vt:lpstr>Lakes in Spring</vt:lpstr>
      <vt:lpstr>Lakes in Late Spring</vt:lpstr>
      <vt:lpstr>Lakes in Summer</vt:lpstr>
      <vt:lpstr>Lakes in Fall</vt:lpstr>
      <vt:lpstr>Individual Lake Variations</vt:lpstr>
      <vt:lpstr>Similarities Among Lakes</vt:lpstr>
      <vt:lpstr>Similarities Among Lakes</vt:lpstr>
      <vt:lpstr>Sources of Water Pollution</vt:lpstr>
      <vt:lpstr>Sources of Pollution</vt:lpstr>
      <vt:lpstr>Categories of Pollution 1. Organic Solid Waste</vt:lpstr>
      <vt:lpstr>Categories of Pollution 2. Disease-causing organisms</vt:lpstr>
      <vt:lpstr>Categories of Pollution 3.  Inorganic Solids and Dissolved Mineral</vt:lpstr>
      <vt:lpstr>Categories of Pollution 4. Heat</vt:lpstr>
      <vt:lpstr>Categories of Pollution 5. Organic Chemicals</vt:lpstr>
      <vt:lpstr>Water Quality Indicators</vt:lpstr>
      <vt:lpstr>1. Bacteria</vt:lpstr>
      <vt:lpstr>2. Dissolved Oxygen</vt:lpstr>
      <vt:lpstr>3. Biological Oxygen Demand (BOD)</vt:lpstr>
      <vt:lpstr>Sewage, Decomposers and O2 levels</vt:lpstr>
      <vt:lpstr>Thermal Pollution</vt:lpstr>
      <vt:lpstr>Point vs. Non-point Pollution Sources</vt:lpstr>
      <vt:lpstr>Identify the point and non-point sources of water pollution</vt:lpstr>
      <vt:lpstr>Section Review Documentary</vt:lpstr>
      <vt:lpstr>Project Instructions</vt:lpstr>
      <vt:lpstr>Marine Ecosystems</vt:lpstr>
      <vt:lpstr>Major Life-Zones of the Ocean</vt:lpstr>
      <vt:lpstr>Ocean Regions</vt:lpstr>
      <vt:lpstr>Intertidal Zone</vt:lpstr>
      <vt:lpstr>Neritic Zone</vt:lpstr>
      <vt:lpstr>Estuaries and Coastal Marshes</vt:lpstr>
      <vt:lpstr>Estuaries and Coastal Marshes</vt:lpstr>
      <vt:lpstr>Marine Food Web Example</vt:lpstr>
      <vt:lpstr>Marine Pollution “All drains lead to the ocean” – Finding Nemo</vt:lpstr>
      <vt:lpstr>Crude Oil in Marine Ecosystems</vt:lpstr>
      <vt:lpstr>Ecological Effects of Oil Pollution</vt:lpstr>
      <vt:lpstr>Cleaning Up The Oil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Oosterom</dc:creator>
  <cp:lastModifiedBy>Scott Oosterom</cp:lastModifiedBy>
  <cp:revision>19</cp:revision>
  <dcterms:created xsi:type="dcterms:W3CDTF">2008-11-20T04:31:50Z</dcterms:created>
  <dcterms:modified xsi:type="dcterms:W3CDTF">2008-12-10T02:47:33Z</dcterms:modified>
</cp:coreProperties>
</file>