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40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1000" y="825500"/>
            <a:ext cx="76200" cy="42545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696200" cy="17145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137958"/>
            <a:ext cx="7696200" cy="1714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5207000"/>
            <a:ext cx="2133600" cy="381000"/>
          </a:xfrm>
        </p:spPr>
        <p:txBody>
          <a:bodyPr/>
          <a:lstStyle>
            <a:lvl1pPr>
              <a:defRPr b="1"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3" y="254000"/>
            <a:ext cx="8391525" cy="4826000"/>
            <a:chOff x="240" y="192"/>
            <a:chExt cx="5286" cy="3648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1"/>
            <a:ext cx="2057400" cy="46646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1"/>
            <a:ext cx="6019800" cy="46646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1"/>
            <a:ext cx="4038600" cy="3585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3585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1676400" cy="381000"/>
          </a:xfrm>
        </p:spPr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3585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1"/>
            <a:ext cx="4038600" cy="3585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1676400" cy="381000"/>
          </a:xfrm>
        </p:spPr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44501"/>
            <a:ext cx="8229600" cy="46646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1676400" cy="381000"/>
          </a:xfrm>
        </p:spPr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1"/>
            <a:ext cx="4038600" cy="3585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17290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380052"/>
            <a:ext cx="4038600" cy="1729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1676400" cy="381000"/>
          </a:xfrm>
        </p:spPr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38600" cy="17290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380052"/>
            <a:ext cx="4038600" cy="1729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524001"/>
            <a:ext cx="4038600" cy="3585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1676400" cy="381000"/>
          </a:xfrm>
        </p:spPr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3585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3585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1"/>
            <a:ext cx="8229600" cy="35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7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fld id="{6F47FFB8-09B8-4C19-AF9C-C0C3B163DDFB}" type="datetimeFigureOut">
              <a:rPr lang="en-US" smtClean="0"/>
              <a:pPr/>
              <a:t>11/3/2008</a:t>
            </a:fld>
            <a:endParaRPr lang="en-CA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CA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9BE98C84-BC43-44ED-8587-14FBCDECF414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9400" y="127000"/>
            <a:ext cx="8686800" cy="13335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4400" dirty="0" smtClean="0"/>
              <a:t>UNIT 1</a:t>
            </a:r>
            <a:br>
              <a:rPr lang="en-CA" sz="4400" dirty="0" smtClean="0"/>
            </a:br>
            <a:r>
              <a:rPr lang="en-CA" sz="4400" dirty="0" smtClean="0"/>
              <a:t>SUSTAINING ECOSYSTEMS</a:t>
            </a: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Chapter 3</a:t>
            </a:r>
          </a:p>
          <a:p>
            <a:r>
              <a:rPr lang="en-CA" dirty="0" smtClean="0"/>
              <a:t>Sustaining Terrestrial Ecosystems</a:t>
            </a:r>
          </a:p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Science 1206 / 2200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2500"/>
          </a:xfrm>
        </p:spPr>
        <p:txBody>
          <a:bodyPr>
            <a:noAutofit/>
          </a:bodyPr>
          <a:lstStyle/>
          <a:p>
            <a:r>
              <a:rPr lang="en-CA" sz="3600" dirty="0" smtClean="0"/>
              <a:t>Adaptations of Conifers in the Boreal Forest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Needle-like leaves</a:t>
            </a:r>
          </a:p>
          <a:p>
            <a:pPr lvl="1"/>
            <a:r>
              <a:rPr lang="en-CA" dirty="0" smtClean="0"/>
              <a:t>Reduce surface area and of the leaves to minimize water-loss during winter</a:t>
            </a:r>
          </a:p>
          <a:p>
            <a:r>
              <a:rPr lang="en-CA" dirty="0" smtClean="0"/>
              <a:t>Waxy cuticle</a:t>
            </a:r>
          </a:p>
          <a:p>
            <a:pPr lvl="1"/>
            <a:r>
              <a:rPr lang="en-CA" dirty="0" smtClean="0"/>
              <a:t>Waxy leaves protects against water loss and frost damage</a:t>
            </a:r>
          </a:p>
          <a:p>
            <a:r>
              <a:rPr lang="en-CA" dirty="0" smtClean="0"/>
              <a:t>Thick bark</a:t>
            </a:r>
          </a:p>
          <a:p>
            <a:pPr lvl="1"/>
            <a:r>
              <a:rPr lang="en-CA" dirty="0" smtClean="0"/>
              <a:t>Protects against water –loss and forest fires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924299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Pyramid / cone shape</a:t>
            </a:r>
          </a:p>
          <a:p>
            <a:pPr lvl="1"/>
            <a:r>
              <a:rPr lang="en-CA" dirty="0" smtClean="0"/>
              <a:t>Allows snow to slide off, preventing breakage of branches</a:t>
            </a:r>
          </a:p>
          <a:p>
            <a:r>
              <a:rPr lang="en-CA" dirty="0" smtClean="0"/>
              <a:t>Flexible Branches</a:t>
            </a:r>
          </a:p>
          <a:p>
            <a:pPr lvl="1"/>
            <a:r>
              <a:rPr lang="en-CA" dirty="0" smtClean="0"/>
              <a:t>Weight of snow causes bending removing the weight</a:t>
            </a:r>
          </a:p>
          <a:p>
            <a:r>
              <a:rPr lang="en-CA" dirty="0" smtClean="0"/>
              <a:t>Bear leaves all year</a:t>
            </a:r>
          </a:p>
          <a:p>
            <a:pPr lvl="1"/>
            <a:r>
              <a:rPr lang="en-CA" dirty="0" smtClean="0"/>
              <a:t>Ready to photosynthesize as soon as spring arrives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Temperate Deciduous Forest Abiotic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Located south of the Boreal forest in eastern Canada and the USA</a:t>
            </a:r>
          </a:p>
          <a:p>
            <a:r>
              <a:rPr lang="en-CA" dirty="0" smtClean="0"/>
              <a:t>Cold winters, long hot summers</a:t>
            </a:r>
          </a:p>
          <a:p>
            <a:r>
              <a:rPr lang="en-CA" dirty="0" smtClean="0"/>
              <a:t>75 – 150 cm/ yr rainfall</a:t>
            </a:r>
          </a:p>
          <a:p>
            <a:r>
              <a:rPr lang="en-CA" dirty="0" smtClean="0"/>
              <a:t>5 – 6 month growing season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495800" cy="3924299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Brown forest, nutrient rich soils</a:t>
            </a:r>
          </a:p>
          <a:p>
            <a:r>
              <a:rPr lang="en-CA" dirty="0" smtClean="0"/>
              <a:t>Thin litter layer due to high rate of decomposition</a:t>
            </a:r>
          </a:p>
          <a:p>
            <a:r>
              <a:rPr lang="en-CA" dirty="0" smtClean="0"/>
              <a:t>Mildly acidic surface soil, decreasing with depth</a:t>
            </a:r>
          </a:p>
          <a:p>
            <a:r>
              <a:rPr lang="en-CA" dirty="0" smtClean="0"/>
              <a:t>Increased decomposition, increases nitrates and other nutrients in the soil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TD Forest Biotic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800600" cy="4000499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More shrubs due to increased light reaching forest floor</a:t>
            </a:r>
          </a:p>
          <a:p>
            <a:r>
              <a:rPr lang="en-CA" dirty="0" smtClean="0"/>
              <a:t>Large, flat leaves allow for more photosynthesis to take place</a:t>
            </a:r>
          </a:p>
          <a:p>
            <a:r>
              <a:rPr lang="en-CA" dirty="0" smtClean="0"/>
              <a:t>Vegetation</a:t>
            </a:r>
          </a:p>
          <a:p>
            <a:pPr lvl="1"/>
            <a:r>
              <a:rPr lang="en-CA" dirty="0" smtClean="0"/>
              <a:t>Chiefly deciduous trees (maples, birch, poplar, oak)</a:t>
            </a:r>
          </a:p>
          <a:p>
            <a:pPr lvl="1"/>
            <a:r>
              <a:rPr lang="en-CA" dirty="0" smtClean="0"/>
              <a:t>Lots of shrubs (ferns, mosses)</a:t>
            </a:r>
          </a:p>
          <a:p>
            <a:r>
              <a:rPr lang="en-CA" dirty="0" smtClean="0"/>
              <a:t>Animals</a:t>
            </a:r>
          </a:p>
          <a:p>
            <a:pPr lvl="1"/>
            <a:r>
              <a:rPr lang="en-CA" dirty="0" smtClean="0"/>
              <a:t>Huge diversity of insects and birds</a:t>
            </a:r>
          </a:p>
          <a:p>
            <a:pPr lvl="1"/>
            <a:r>
              <a:rPr lang="en-CA" dirty="0" smtClean="0"/>
              <a:t>Many burrowing rodents</a:t>
            </a:r>
          </a:p>
          <a:p>
            <a:pPr lvl="1"/>
            <a:r>
              <a:rPr lang="en-CA" dirty="0" smtClean="0"/>
              <a:t>Wolves, weasels, deer, mice, snakes, rabbits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16192" y="1676400"/>
            <a:ext cx="332300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Grassland Abiotic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Also located south of the boreal forest, but in central and western Canada and USA</a:t>
            </a:r>
          </a:p>
          <a:p>
            <a:r>
              <a:rPr lang="en-CA" dirty="0" smtClean="0"/>
              <a:t>Very hot, dry summers (up to 40</a:t>
            </a:r>
            <a:r>
              <a:rPr lang="en-CA" baseline="30000" dirty="0" smtClean="0"/>
              <a:t>o</a:t>
            </a:r>
            <a:r>
              <a:rPr lang="en-CA" dirty="0" smtClean="0"/>
              <a:t>C) lead to forest fires</a:t>
            </a:r>
          </a:p>
          <a:p>
            <a:r>
              <a:rPr lang="en-CA" dirty="0" smtClean="0"/>
              <a:t>Very cold, dry  winters (down -45</a:t>
            </a:r>
            <a:r>
              <a:rPr lang="en-CA" baseline="30000" dirty="0" smtClean="0"/>
              <a:t>o</a:t>
            </a:r>
            <a:r>
              <a:rPr lang="en-CA" dirty="0" smtClean="0"/>
              <a:t>C) lead to lots of frost-bite  :-p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25 – 75 cm/yr of rainfall</a:t>
            </a:r>
          </a:p>
          <a:p>
            <a:r>
              <a:rPr lang="en-CA" dirty="0" smtClean="0"/>
              <a:t>Rich, fertile soil results from high rate of decomposition</a:t>
            </a:r>
          </a:p>
          <a:p>
            <a:r>
              <a:rPr lang="en-CA" dirty="0" smtClean="0"/>
              <a:t>5 – 6 month growing season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Grassland soils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267200" cy="3585104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Deep, rich soil makes it the best farmland on earth</a:t>
            </a:r>
          </a:p>
          <a:p>
            <a:r>
              <a:rPr lang="en-US" dirty="0" err="1" smtClean="0"/>
              <a:t>Chernozem</a:t>
            </a:r>
            <a:r>
              <a:rPr lang="en-US" dirty="0" smtClean="0"/>
              <a:t>, or black earth soil</a:t>
            </a:r>
          </a:p>
          <a:p>
            <a:pPr lvl="1"/>
            <a:r>
              <a:rPr lang="en-US" dirty="0" smtClean="0"/>
              <a:t>Organic matter accumulates in the upper portion of the soil, making it dark</a:t>
            </a:r>
          </a:p>
          <a:p>
            <a:r>
              <a:rPr lang="en-US" dirty="0" smtClean="0"/>
              <a:t>Neutral or slightly basic (pH of 6 – 8)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31317"/>
          <a:stretch>
            <a:fillRect/>
          </a:stretch>
        </p:blipFill>
        <p:spPr bwMode="auto">
          <a:xfrm>
            <a:off x="4762500" y="1562100"/>
            <a:ext cx="3810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086100"/>
            <a:ext cx="24193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Grassland Biotic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3924299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Chiefly fescue grasses</a:t>
            </a:r>
          </a:p>
          <a:p>
            <a:r>
              <a:rPr lang="en-CA" dirty="0" smtClean="0"/>
              <a:t>Animals</a:t>
            </a:r>
          </a:p>
          <a:p>
            <a:pPr lvl="1"/>
            <a:r>
              <a:rPr lang="en-CA" dirty="0" smtClean="0"/>
              <a:t>Snakes and burrowing rodents</a:t>
            </a:r>
          </a:p>
          <a:p>
            <a:pPr lvl="1"/>
            <a:r>
              <a:rPr lang="en-CA" dirty="0" smtClean="0"/>
              <a:t>Bison, hawks, wolves</a:t>
            </a:r>
          </a:p>
          <a:p>
            <a:pPr lvl="1"/>
            <a:r>
              <a:rPr lang="en-CA" dirty="0" smtClean="0"/>
              <a:t>Variety of insects</a:t>
            </a:r>
          </a:p>
          <a:p>
            <a:r>
              <a:rPr lang="en-CA" dirty="0" smtClean="0"/>
              <a:t>Vegetation</a:t>
            </a:r>
          </a:p>
          <a:p>
            <a:pPr lvl="1"/>
            <a:r>
              <a:rPr lang="en-US" dirty="0" smtClean="0"/>
              <a:t>Prairie clover, salvia, oats, wheat, barley, coneflowers</a:t>
            </a:r>
            <a:endParaRPr lang="en-CA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063750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Biogeography – Plant Adaptations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Tundra plants must withstand low temperatures and minimize water loss during the dry winter, and only small amounts of surface water is available during summer</a:t>
            </a:r>
          </a:p>
          <a:p>
            <a:pPr lvl="1"/>
            <a:r>
              <a:rPr lang="en-CA" dirty="0" smtClean="0"/>
              <a:t>Growing close to the ground minimizes exposure and water loss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2100"/>
            <a:ext cx="4038600" cy="3848099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Root systems</a:t>
            </a:r>
          </a:p>
          <a:p>
            <a:pPr lvl="1"/>
            <a:r>
              <a:rPr lang="en-CA" dirty="0" smtClean="0"/>
              <a:t>Root structures are adapted for the type of soil and amount of water in the plants’ habitat</a:t>
            </a:r>
          </a:p>
          <a:p>
            <a:pPr lvl="1"/>
            <a:r>
              <a:rPr lang="en-CA" dirty="0" smtClean="0"/>
              <a:t>Long roots reach water deeper in soil</a:t>
            </a:r>
          </a:p>
          <a:p>
            <a:pPr lvl="1"/>
            <a:r>
              <a:rPr lang="en-CA" dirty="0" smtClean="0"/>
              <a:t>Long, fibrous roots allow absorption of a constant supply of water</a:t>
            </a:r>
          </a:p>
          <a:p>
            <a:pPr lvl="1"/>
            <a:r>
              <a:rPr lang="en-CA" dirty="0" smtClean="0"/>
              <a:t>Short  roots suggest water is only available near the surface of the soil</a:t>
            </a:r>
          </a:p>
          <a:p>
            <a:r>
              <a:rPr lang="en-CA" dirty="0" smtClean="0"/>
              <a:t>See pg 96 – fig. 5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Components of soil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191000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Litter</a:t>
            </a:r>
          </a:p>
          <a:p>
            <a:pPr lvl="1"/>
            <a:r>
              <a:rPr lang="en-CA" dirty="0" smtClean="0"/>
              <a:t>Decomposing leaves or grasses. Acts as a blanket limiting temperature changes in soil</a:t>
            </a:r>
          </a:p>
          <a:p>
            <a:r>
              <a:rPr lang="en-CA" dirty="0" smtClean="0"/>
              <a:t>Topsoil</a:t>
            </a:r>
          </a:p>
          <a:p>
            <a:pPr lvl="1"/>
            <a:r>
              <a:rPr lang="en-CA" dirty="0" smtClean="0"/>
              <a:t>Small particles of rock mixed with decaying plant and animal matter called </a:t>
            </a:r>
            <a:r>
              <a:rPr lang="en-CA" b="1" dirty="0" smtClean="0"/>
              <a:t>humus</a:t>
            </a:r>
            <a:endParaRPr lang="en-CA" dirty="0" smtClean="0"/>
          </a:p>
          <a:p>
            <a:pPr lvl="1"/>
            <a:r>
              <a:rPr lang="en-CA" dirty="0" smtClean="0"/>
              <a:t>Humus is black, so topsoil is usually dark</a:t>
            </a:r>
          </a:p>
          <a:p>
            <a:pPr lvl="1"/>
            <a:r>
              <a:rPr lang="en-CA" dirty="0" smtClean="0"/>
              <a:t>Also has spaces for air and water between rock particles</a:t>
            </a:r>
          </a:p>
          <a:p>
            <a:pPr lvl="1"/>
            <a:r>
              <a:rPr lang="en-CA" dirty="0" smtClean="0"/>
              <a:t>Oxygen is needed by bacteria to completely decompose dead organisms</a:t>
            </a:r>
          </a:p>
          <a:p>
            <a:pPr lvl="1"/>
            <a:r>
              <a:rPr lang="en-CA" dirty="0" smtClean="0"/>
              <a:t>If no oxygen is present,  decay is slow and a layer of </a:t>
            </a:r>
            <a:r>
              <a:rPr lang="en-CA" b="1" dirty="0" smtClean="0"/>
              <a:t>peat</a:t>
            </a:r>
            <a:r>
              <a:rPr lang="en-CA" dirty="0" smtClean="0"/>
              <a:t> forms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Subsoil</a:t>
            </a:r>
          </a:p>
          <a:p>
            <a:pPr lvl="1"/>
            <a:r>
              <a:rPr lang="en-CA" dirty="0" smtClean="0"/>
              <a:t>Mostly stones mixed with small amounts of organic matter</a:t>
            </a:r>
          </a:p>
          <a:p>
            <a:r>
              <a:rPr lang="en-CA" dirty="0" smtClean="0"/>
              <a:t>Bedrock</a:t>
            </a:r>
          </a:p>
          <a:p>
            <a:pPr lvl="1"/>
            <a:r>
              <a:rPr lang="en-CA" dirty="0" smtClean="0"/>
              <a:t>Marks the end of the soil – made of rock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See pg.98, figure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Basic Soil Profile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Litter Layer</a:t>
            </a:r>
          </a:p>
          <a:p>
            <a:pPr>
              <a:buNone/>
            </a:pPr>
            <a:r>
              <a:rPr lang="en-CA" dirty="0" smtClean="0"/>
              <a:t>Top Soil with humus</a:t>
            </a:r>
          </a:p>
          <a:p>
            <a:pPr>
              <a:buNone/>
            </a:pPr>
            <a:endParaRPr lang="en-CA" sz="1800" dirty="0" smtClean="0"/>
          </a:p>
          <a:p>
            <a:pPr>
              <a:buNone/>
            </a:pPr>
            <a:r>
              <a:rPr lang="en-CA" dirty="0" smtClean="0"/>
              <a:t>Subsoil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sz="1400" dirty="0" smtClean="0"/>
              <a:t>	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Bedrock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4579" t="3846"/>
          <a:stretch>
            <a:fillRect/>
          </a:stretch>
        </p:blipFill>
        <p:spPr bwMode="auto">
          <a:xfrm>
            <a:off x="762000" y="1485900"/>
            <a:ext cx="2971800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 bwMode="auto">
          <a:xfrm rot="10800000">
            <a:off x="3886200" y="1790700"/>
            <a:ext cx="762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rot="10800000">
            <a:off x="3886200" y="2246311"/>
            <a:ext cx="762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rot="10800000">
            <a:off x="3886200" y="3162300"/>
            <a:ext cx="762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rot="10800000">
            <a:off x="3886200" y="4457700"/>
            <a:ext cx="762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Comparing Soil Profiles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62100"/>
            <a:ext cx="571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Sustainable Systems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One that survives and functions over time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In human terms</a:t>
            </a:r>
          </a:p>
          <a:p>
            <a:pPr lvl="1"/>
            <a:r>
              <a:rPr lang="en-CA" dirty="0" smtClean="0"/>
              <a:t>One that meets the needs of present and future generations</a:t>
            </a:r>
          </a:p>
          <a:p>
            <a:pPr lvl="1"/>
            <a:r>
              <a:rPr lang="en-CA" dirty="0" smtClean="0"/>
              <a:t>We must not sacrifice short-term benefits for long-term gains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71899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Short Activity:</a:t>
            </a:r>
          </a:p>
          <a:p>
            <a:pPr lvl="1"/>
            <a:r>
              <a:rPr lang="en-CA" dirty="0" smtClean="0"/>
              <a:t>In pairs</a:t>
            </a:r>
          </a:p>
          <a:p>
            <a:pPr lvl="1"/>
            <a:r>
              <a:rPr lang="en-CA" dirty="0" smtClean="0"/>
              <a:t>Each pair will look at 2 of the 6 pictures on page 86 in your textbook</a:t>
            </a:r>
          </a:p>
          <a:p>
            <a:pPr lvl="1"/>
            <a:r>
              <a:rPr lang="en-CA" dirty="0" smtClean="0"/>
              <a:t>In your notebook</a:t>
            </a:r>
          </a:p>
          <a:p>
            <a:pPr lvl="2"/>
            <a:r>
              <a:rPr lang="en-CA" dirty="0" smtClean="0"/>
              <a:t>Answer the Reflect on You Learning Questions on page 87.</a:t>
            </a:r>
          </a:p>
          <a:p>
            <a:pPr lvl="1"/>
            <a:r>
              <a:rPr lang="en-CA" dirty="0" smtClean="0"/>
              <a:t>After a few minutes to answer the questions we will have some brief discussion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Steps to Soil Formation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Beginning with bare rock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CA" dirty="0" smtClean="0"/>
              <a:t>Weathering by wind, rain, snow, frost breaks rock into smaller particles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CA" dirty="0" smtClean="0"/>
              <a:t>Small particles allows lichen to grow – produces acid that breaks down rock even further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CA" dirty="0" smtClean="0"/>
              <a:t>Particles accumulate allowing plants to grow</a:t>
            </a:r>
          </a:p>
          <a:p>
            <a:pPr marL="928687" lvl="1" indent="-457200">
              <a:buFont typeface="+mj-lt"/>
              <a:buAutoNum type="arabicPeriod"/>
            </a:pP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191000"/>
          </a:xfrm>
        </p:spPr>
        <p:txBody>
          <a:bodyPr>
            <a:normAutofit fontScale="85000" lnSpcReduction="20000"/>
          </a:bodyPr>
          <a:lstStyle/>
          <a:p>
            <a:pPr marL="928687" lvl="1" indent="-457200">
              <a:buFont typeface="+mj-lt"/>
              <a:buAutoNum type="arabicPeriod" startAt="4"/>
            </a:pPr>
            <a:r>
              <a:rPr lang="en-CA" dirty="0" smtClean="0"/>
              <a:t>Plants die and decompose adding to the newly forming topsoil</a:t>
            </a:r>
          </a:p>
          <a:p>
            <a:pPr marL="928687" lvl="1" indent="-457200">
              <a:buFont typeface="+mj-lt"/>
              <a:buAutoNum type="arabicPeriod" startAt="4"/>
            </a:pPr>
            <a:r>
              <a:rPr lang="en-CA" dirty="0" smtClean="0"/>
              <a:t>Enrichment and increased depth allows for larger plants to grow</a:t>
            </a:r>
          </a:p>
          <a:p>
            <a:pPr marL="928687" lvl="1" indent="-457200">
              <a:buFont typeface="+mj-lt"/>
              <a:buAutoNum type="arabicPeriod" startAt="4"/>
            </a:pPr>
            <a:r>
              <a:rPr lang="en-CA" dirty="0" smtClean="0"/>
              <a:t>After 100’s or 1000’s of years soil is thick enough to support a forest</a:t>
            </a:r>
          </a:p>
          <a:p>
            <a:pPr marL="490537" indent="-457200"/>
            <a:r>
              <a:rPr lang="en-CA" dirty="0" smtClean="0"/>
              <a:t>This process is called </a:t>
            </a:r>
            <a:r>
              <a:rPr lang="en-CA" b="1" dirty="0" smtClean="0"/>
              <a:t>succession</a:t>
            </a:r>
          </a:p>
          <a:p>
            <a:pPr marL="490537" indent="-457200"/>
            <a:r>
              <a:rPr lang="en-CA" dirty="0" smtClean="0"/>
              <a:t>As the soil changes, so does the community of organisms living there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5339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REMINDER: </a:t>
            </a:r>
          </a:p>
          <a:p>
            <a:r>
              <a:rPr lang="en-CA" dirty="0" smtClean="0"/>
              <a:t>SHOW SOIL FORMATION ANIMATION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Water Beneath the Soil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924299"/>
          </a:xfrm>
        </p:spPr>
        <p:txBody>
          <a:bodyPr>
            <a:normAutofit fontScale="62500" lnSpcReduction="20000"/>
          </a:bodyPr>
          <a:lstStyle/>
          <a:p>
            <a:r>
              <a:rPr lang="en-CA" dirty="0" smtClean="0"/>
              <a:t>Surface water</a:t>
            </a:r>
          </a:p>
          <a:p>
            <a:pPr lvl="1"/>
            <a:r>
              <a:rPr lang="en-CA" dirty="0" smtClean="0"/>
              <a:t>Precipitation that collects and flows above the ground</a:t>
            </a:r>
          </a:p>
          <a:p>
            <a:pPr lvl="1"/>
            <a:r>
              <a:rPr lang="en-CA" dirty="0" smtClean="0"/>
              <a:t>Ponds, lakes, streams</a:t>
            </a:r>
          </a:p>
          <a:p>
            <a:r>
              <a:rPr lang="en-CA" dirty="0" smtClean="0"/>
              <a:t>Ground water</a:t>
            </a:r>
          </a:p>
          <a:p>
            <a:pPr lvl="1"/>
            <a:r>
              <a:rPr lang="en-CA" dirty="0" smtClean="0"/>
              <a:t>Surface water that has seeped into the ground through the pores (openings) in the soil</a:t>
            </a:r>
          </a:p>
          <a:p>
            <a:pPr lvl="1"/>
            <a:r>
              <a:rPr lang="en-CA" dirty="0" smtClean="0"/>
              <a:t>Pulled though the soil by </a:t>
            </a:r>
            <a:r>
              <a:rPr lang="en-CA" b="1" u="sng" dirty="0" smtClean="0"/>
              <a:t>percolation</a:t>
            </a:r>
            <a:r>
              <a:rPr lang="en-CA" dirty="0" smtClean="0"/>
              <a:t>. The speed this occurs at is called the </a:t>
            </a:r>
            <a:r>
              <a:rPr lang="en-CA" b="1" u="sng" dirty="0" smtClean="0"/>
              <a:t>percolation rate</a:t>
            </a:r>
            <a:endParaRPr lang="en-CA" dirty="0" smtClean="0"/>
          </a:p>
          <a:p>
            <a:pPr lvl="1"/>
            <a:r>
              <a:rPr lang="en-CA" dirty="0" smtClean="0"/>
              <a:t>Larger soil particles = fast rate</a:t>
            </a:r>
            <a:br>
              <a:rPr lang="en-CA" dirty="0" smtClean="0"/>
            </a:br>
            <a:r>
              <a:rPr lang="en-CA" dirty="0" smtClean="0"/>
              <a:t>smaller soil particles = slow rate</a:t>
            </a:r>
          </a:p>
          <a:p>
            <a:r>
              <a:rPr lang="en-CA" dirty="0" smtClean="0"/>
              <a:t>Water table</a:t>
            </a:r>
          </a:p>
          <a:p>
            <a:pPr lvl="1"/>
            <a:r>
              <a:rPr lang="en-CA" dirty="0" smtClean="0"/>
              <a:t>Water accumulates and saturates the soil on the layer of bedrock or dense clay</a:t>
            </a:r>
          </a:p>
          <a:p>
            <a:pPr lvl="1"/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193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Changes in the Water Table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After a heavy rain the water table will be higher (close to the surface)</a:t>
            </a:r>
          </a:p>
          <a:p>
            <a:r>
              <a:rPr lang="en-CA" dirty="0" smtClean="0"/>
              <a:t>Low water table may result in areas where there has been drought or areas at higher elevation since the water tends to flow downhill</a:t>
            </a:r>
            <a:endParaRPr lang="en-CA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778000"/>
            <a:ext cx="3429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Nutrient Leaching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Leaching</a:t>
            </a:r>
            <a:endParaRPr lang="en-CA" dirty="0" smtClean="0"/>
          </a:p>
          <a:p>
            <a:pPr lvl="1"/>
            <a:r>
              <a:rPr lang="en-CA" dirty="0" smtClean="0"/>
              <a:t>As water seeps downward nutrients become dissolved in the water</a:t>
            </a:r>
          </a:p>
          <a:p>
            <a:pPr lvl="1"/>
            <a:r>
              <a:rPr lang="en-CA" dirty="0" smtClean="0"/>
              <a:t>These nutrients then get carried deeper into the soil</a:t>
            </a:r>
          </a:p>
          <a:p>
            <a:r>
              <a:rPr lang="en-CA" dirty="0" smtClean="0"/>
              <a:t>Why is this a problem?</a:t>
            </a:r>
          </a:p>
          <a:p>
            <a:pPr lvl="1"/>
            <a:r>
              <a:rPr lang="en-CA" dirty="0" smtClean="0"/>
              <a:t>Plants need the nutrients for growth and development</a:t>
            </a:r>
          </a:p>
          <a:p>
            <a:r>
              <a:rPr lang="en-CA" dirty="0" smtClean="0"/>
              <a:t>Plants often try to compensate by branching and extending root systems deeper into the soil to help pump nutrients back up to the surface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Leaching Examples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5715000" cy="388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Soil pH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24299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Soil can be acidic (pH &lt; 7) or basic (pH &gt; 7)</a:t>
            </a:r>
          </a:p>
          <a:p>
            <a:r>
              <a:rPr lang="en-CA" dirty="0" smtClean="0"/>
              <a:t>Typically this is determined by the type of rock making up the soil and the types of plants growing in it</a:t>
            </a:r>
          </a:p>
          <a:p>
            <a:pPr lvl="1"/>
            <a:r>
              <a:rPr lang="en-CA" dirty="0" smtClean="0"/>
              <a:t>Decomposition of litter layer produces acids</a:t>
            </a:r>
          </a:p>
          <a:p>
            <a:r>
              <a:rPr lang="en-CA" dirty="0" smtClean="0"/>
              <a:t>Acid precipitation plays a major role in acidity of soil</a:t>
            </a:r>
          </a:p>
          <a:p>
            <a:pPr lvl="1"/>
            <a:r>
              <a:rPr lang="en-CA" dirty="0" smtClean="0"/>
              <a:t>Caused by burning of fossil fuels leading to acidic compounds accumulating in the atmosphere, dissolving in rain and falling to the earth where it accumulates in soils</a:t>
            </a:r>
          </a:p>
          <a:p>
            <a:r>
              <a:rPr lang="en-CA" dirty="0" smtClean="0"/>
              <a:t>Acidic soil causes nutrients to be held in water leading to increased leaching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Soil pH and Plant Diversity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24299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pH of soils determines which plants will grown best</a:t>
            </a:r>
          </a:p>
          <a:p>
            <a:pPr lvl="1"/>
            <a:r>
              <a:rPr lang="en-CA" dirty="0" smtClean="0"/>
              <a:t>Conifers, while adapted to mildly acidic soils, will turn yellow and brown in highly acidic soil</a:t>
            </a:r>
          </a:p>
          <a:p>
            <a:pPr lvl="1"/>
            <a:r>
              <a:rPr lang="en-CA" dirty="0" smtClean="0"/>
              <a:t>Mosses generally flourish in acidic soils because of decreased compositions (peat bogs)</a:t>
            </a:r>
          </a:p>
          <a:p>
            <a:r>
              <a:rPr lang="en-CA" dirty="0" smtClean="0"/>
              <a:t>Adding calcium / limestone raises the pH by neutralizing the acids</a:t>
            </a:r>
          </a:p>
          <a:p>
            <a:r>
              <a:rPr lang="en-CA" dirty="0" smtClean="0"/>
              <a:t>Grassland soils are rich in lime and acidity is rarely a problem</a:t>
            </a:r>
          </a:p>
          <a:p>
            <a:r>
              <a:rPr lang="en-CA" dirty="0" smtClean="0"/>
              <a:t>Many plants prosper </a:t>
            </a:r>
            <a:r>
              <a:rPr lang="en-CA" smtClean="0"/>
              <a:t>in mildly </a:t>
            </a:r>
            <a:r>
              <a:rPr lang="en-CA" dirty="0" smtClean="0"/>
              <a:t>alkaline (basic) soils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Biome?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3924299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Ecosystems can be grouped into larger categories called biomes</a:t>
            </a:r>
          </a:p>
          <a:p>
            <a:r>
              <a:rPr lang="en-CA" dirty="0" smtClean="0"/>
              <a:t>Biome</a:t>
            </a:r>
          </a:p>
          <a:p>
            <a:pPr lvl="1"/>
            <a:r>
              <a:rPr lang="en-CA" dirty="0" smtClean="0"/>
              <a:t>A Collection of ecosystems that are related to each other, usually based on the type of places they support and the average temperature and rainfall amounts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55197"/>
            <a:ext cx="4038600" cy="285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Major World Biomes</a:t>
            </a:r>
            <a:endParaRPr lang="en-CA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562100"/>
            <a:ext cx="4038600" cy="3886199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Biomes exist based on the average temperature and rainfall amounts</a:t>
            </a:r>
          </a:p>
          <a:p>
            <a:r>
              <a:rPr lang="en-CA" dirty="0" smtClean="0"/>
              <a:t>Ranging from cold and dry to hot and wet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 Biomes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848099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Canada has four major terrestrial biomes which will each be studied in depth throughout this chapter</a:t>
            </a:r>
          </a:p>
          <a:p>
            <a:r>
              <a:rPr lang="en-CA" dirty="0" smtClean="0"/>
              <a:t>Each has specific biotic and biotic factors that determine the types of plants that are able to survive in the respective ecosystems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848099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These biomes are:</a:t>
            </a:r>
          </a:p>
          <a:p>
            <a:pPr lvl="1"/>
            <a:r>
              <a:rPr lang="en-CA" dirty="0" smtClean="0"/>
              <a:t>Tundra</a:t>
            </a:r>
          </a:p>
          <a:p>
            <a:pPr lvl="1"/>
            <a:r>
              <a:rPr lang="en-CA" dirty="0" smtClean="0"/>
              <a:t>Boreal Forest (Taiga)</a:t>
            </a:r>
          </a:p>
          <a:p>
            <a:pPr lvl="1"/>
            <a:r>
              <a:rPr lang="en-CA" dirty="0" smtClean="0"/>
              <a:t>Temperate Deciduous Forest</a:t>
            </a:r>
          </a:p>
          <a:p>
            <a:pPr lvl="1"/>
            <a:r>
              <a:rPr lang="en-CA" dirty="0" smtClean="0"/>
              <a:t>Grasslands (Prairies)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Remember, there are marine and aquatic biomes too, these will be discussed in more detail in chapter 4.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Tundra Abiotic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267200" cy="4191000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Located in Canada’s Northern-most regions</a:t>
            </a:r>
          </a:p>
          <a:p>
            <a:r>
              <a:rPr lang="en-CA" dirty="0" smtClean="0"/>
              <a:t>Is a cold desert</a:t>
            </a:r>
          </a:p>
          <a:p>
            <a:pPr lvl="1"/>
            <a:r>
              <a:rPr lang="en-CA" dirty="0" smtClean="0"/>
              <a:t>very low rainfall (10 – 12 cm per year) with cold temperatures as low as -55 plus </a:t>
            </a:r>
            <a:r>
              <a:rPr lang="en-CA" dirty="0" err="1" smtClean="0"/>
              <a:t>windchill</a:t>
            </a:r>
            <a:endParaRPr lang="en-CA" dirty="0" smtClean="0"/>
          </a:p>
          <a:p>
            <a:r>
              <a:rPr lang="en-CA" dirty="0" smtClean="0"/>
              <a:t>Permafrost</a:t>
            </a:r>
          </a:p>
          <a:p>
            <a:pPr lvl="1"/>
            <a:r>
              <a:rPr lang="en-CA" dirty="0" smtClean="0"/>
              <a:t>Layer of soil that never thaws</a:t>
            </a:r>
          </a:p>
          <a:p>
            <a:pPr lvl="1"/>
            <a:r>
              <a:rPr lang="en-CA" b="1" dirty="0" smtClean="0"/>
              <a:t>Active layer</a:t>
            </a:r>
            <a:r>
              <a:rPr lang="en-CA" dirty="0" smtClean="0"/>
              <a:t> is the top few centimetres that does thaw, allowing some plant growth</a:t>
            </a:r>
          </a:p>
          <a:p>
            <a:r>
              <a:rPr lang="en-CA" dirty="0" smtClean="0"/>
              <a:t>2 month growing season</a:t>
            </a:r>
          </a:p>
          <a:p>
            <a:r>
              <a:rPr lang="en-CA" dirty="0" smtClean="0"/>
              <a:t>Poor soil quality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70087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62100"/>
            <a:ext cx="2667000" cy="17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Tundra Biotic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848099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Slow decomposition rate because of the cold temperatures</a:t>
            </a:r>
          </a:p>
          <a:p>
            <a:r>
              <a:rPr lang="en-CA" dirty="0" smtClean="0"/>
              <a:t>Vegetation</a:t>
            </a:r>
          </a:p>
          <a:p>
            <a:pPr lvl="1"/>
            <a:r>
              <a:rPr lang="en-CA" dirty="0" smtClean="0"/>
              <a:t>Fast-growing plants, mosses, lichens</a:t>
            </a:r>
          </a:p>
          <a:p>
            <a:r>
              <a:rPr lang="en-CA" dirty="0" smtClean="0"/>
              <a:t>Animals</a:t>
            </a:r>
          </a:p>
          <a:p>
            <a:pPr lvl="1"/>
            <a:r>
              <a:rPr lang="en-CA" dirty="0" smtClean="0"/>
              <a:t>Ptarmigan, lemmings, arctic foxes, caribou, polar bears</a:t>
            </a:r>
          </a:p>
          <a:p>
            <a:r>
              <a:rPr lang="en-US" dirty="0" smtClean="0">
                <a:cs typeface="Times" charset="0"/>
              </a:rPr>
              <a:t>Summer sees migrations of birds to feed on insects</a:t>
            </a:r>
            <a:endParaRPr lang="en-CA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4984"/>
          <a:stretch>
            <a:fillRect/>
          </a:stretch>
        </p:blipFill>
        <p:spPr bwMode="auto">
          <a:xfrm>
            <a:off x="4876800" y="3162300"/>
            <a:ext cx="4038600" cy="240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621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Boreal Forest </a:t>
            </a:r>
            <a:r>
              <a:rPr lang="en-CA" smtClean="0"/>
              <a:t>Abiotic Factors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562600" cy="392430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Located just south of and is warmer than the tundra</a:t>
            </a:r>
          </a:p>
          <a:p>
            <a:r>
              <a:rPr lang="en-CA" dirty="0" smtClean="0"/>
              <a:t>No permafrost, soil contains some water</a:t>
            </a:r>
          </a:p>
          <a:p>
            <a:r>
              <a:rPr lang="en-CA" dirty="0" smtClean="0"/>
              <a:t>Rapidly changing weather</a:t>
            </a:r>
          </a:p>
          <a:p>
            <a:r>
              <a:rPr lang="en-CA" dirty="0" smtClean="0"/>
              <a:t>3 - 4 month growing season</a:t>
            </a:r>
            <a:endParaRPr lang="en-CA" dirty="0"/>
          </a:p>
          <a:p>
            <a:r>
              <a:rPr lang="en-CA" dirty="0" smtClean="0"/>
              <a:t>40 cm/yr or more of rainfall</a:t>
            </a:r>
          </a:p>
          <a:p>
            <a:r>
              <a:rPr lang="en-CA" dirty="0" smtClean="0"/>
              <a:t>Soil is acidic because of the decomposition of coniferous needles</a:t>
            </a:r>
          </a:p>
          <a:p>
            <a:pPr lvl="1"/>
            <a:r>
              <a:rPr lang="en-CA" dirty="0" smtClean="0"/>
              <a:t>Causes leaching of nutrients – lost to the ground water</a:t>
            </a:r>
          </a:p>
          <a:p>
            <a:pPr>
              <a:buNone/>
            </a:pPr>
            <a:endParaRPr lang="en-CA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9105" y="1558925"/>
            <a:ext cx="243149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Boreal Forest Biotic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419600" cy="3924299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Wide diversity of plants and animals that have adapted to the long, cold winters and hot, drier summers</a:t>
            </a:r>
          </a:p>
          <a:p>
            <a:r>
              <a:rPr lang="en-CA" dirty="0" smtClean="0"/>
              <a:t>Animals</a:t>
            </a:r>
          </a:p>
          <a:p>
            <a:pPr lvl="1"/>
            <a:r>
              <a:rPr lang="en-US" dirty="0" smtClean="0">
                <a:latin typeface="Times" charset="0"/>
                <a:cs typeface="Times" charset="0"/>
              </a:rPr>
              <a:t>Elk, moose, deer, black bears, grizzly, porcupines, hares, lynxes, grouse, wolf, fox</a:t>
            </a:r>
          </a:p>
          <a:p>
            <a:pPr lvl="1"/>
            <a:r>
              <a:rPr lang="en-US" dirty="0" smtClean="0">
                <a:latin typeface="Times" charset="0"/>
                <a:cs typeface="Times" charset="0"/>
              </a:rPr>
              <a:t>Fewer insects in soil litter lay slows down rate of decay</a:t>
            </a:r>
          </a:p>
          <a:p>
            <a:r>
              <a:rPr lang="en-US" dirty="0" smtClean="0">
                <a:latin typeface="Times" charset="0"/>
              </a:rPr>
              <a:t>Vegetation</a:t>
            </a:r>
          </a:p>
          <a:p>
            <a:pPr lvl="1"/>
            <a:r>
              <a:rPr lang="en-US" dirty="0" smtClean="0">
                <a:latin typeface="Times" charset="0"/>
              </a:rPr>
              <a:t>Mostly coniferous trees (fir, spruce, pine)</a:t>
            </a:r>
          </a:p>
          <a:p>
            <a:pPr lvl="1"/>
            <a:r>
              <a:rPr lang="en-US" dirty="0" smtClean="0">
                <a:latin typeface="Times" charset="0"/>
              </a:rPr>
              <a:t>Ferns and mosses</a:t>
            </a:r>
          </a:p>
          <a:p>
            <a:pPr lvl="1"/>
            <a:r>
              <a:rPr lang="en-US" dirty="0" smtClean="0">
                <a:latin typeface="Times" charset="0"/>
              </a:rPr>
              <a:t>Some deciduous and shrubs that are adapted to acidic soil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785609"/>
            <a:ext cx="4038600" cy="282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iology 3201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Biology 3201</Template>
  <TotalTime>369</TotalTime>
  <Words>1441</Words>
  <Application>Microsoft Office PowerPoint</Application>
  <PresentationFormat>On-screen Show (16:10)</PresentationFormat>
  <Paragraphs>195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Biology 3201</vt:lpstr>
      <vt:lpstr>UNIT 1 SUSTAINING ECOSYSTEMS</vt:lpstr>
      <vt:lpstr>Sustainable Systems</vt:lpstr>
      <vt:lpstr>What is a Biome?</vt:lpstr>
      <vt:lpstr>Major World Biomes</vt:lpstr>
      <vt:lpstr>Canadian Biomes</vt:lpstr>
      <vt:lpstr>Tundra Abiotic Factors</vt:lpstr>
      <vt:lpstr>Tundra Biotic Factors</vt:lpstr>
      <vt:lpstr>Boreal Forest Abiotic Factors</vt:lpstr>
      <vt:lpstr>Boreal Forest Biotic Factors</vt:lpstr>
      <vt:lpstr>Adaptations of Conifers in the Boreal Forest</vt:lpstr>
      <vt:lpstr>Temperate Deciduous Forest Abiotic Factors</vt:lpstr>
      <vt:lpstr>TD Forest Biotic Factors</vt:lpstr>
      <vt:lpstr>Grassland Abiotic Factors</vt:lpstr>
      <vt:lpstr>Grassland soils</vt:lpstr>
      <vt:lpstr>Grassland Biotic Factors</vt:lpstr>
      <vt:lpstr>Biogeography – Plant Adaptations</vt:lpstr>
      <vt:lpstr>Components of soil</vt:lpstr>
      <vt:lpstr>The Basic Soil Profile</vt:lpstr>
      <vt:lpstr>Comparing Soil Profiles</vt:lpstr>
      <vt:lpstr>Steps to Soil Formation</vt:lpstr>
      <vt:lpstr>Water Beneath the Soil</vt:lpstr>
      <vt:lpstr>Changes in the Water Table</vt:lpstr>
      <vt:lpstr>Nutrient Leaching</vt:lpstr>
      <vt:lpstr>Leaching Examples</vt:lpstr>
      <vt:lpstr>Soil pH</vt:lpstr>
      <vt:lpstr>Soil pH and Plant Diversity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SUSTAINING ECOSYSTEMS</dc:title>
  <dc:creator>Scott Oosterom</dc:creator>
  <cp:lastModifiedBy>Scott Oosterom</cp:lastModifiedBy>
  <cp:revision>11</cp:revision>
  <dcterms:created xsi:type="dcterms:W3CDTF">2008-10-21T02:37:06Z</dcterms:created>
  <dcterms:modified xsi:type="dcterms:W3CDTF">2008-11-03T17:25:41Z</dcterms:modified>
</cp:coreProperties>
</file>