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71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9" r:id="rId16"/>
    <p:sldId id="280" r:id="rId17"/>
    <p:sldId id="273" r:id="rId18"/>
    <p:sldId id="274" r:id="rId19"/>
    <p:sldId id="275" r:id="rId20"/>
    <p:sldId id="283" r:id="rId21"/>
    <p:sldId id="284" r:id="rId22"/>
    <p:sldId id="281" r:id="rId23"/>
    <p:sldId id="282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978" autoAdjust="0"/>
    <p:restoredTop sz="94660"/>
  </p:normalViewPr>
  <p:slideViewPr>
    <p:cSldViewPr>
      <p:cViewPr varScale="1">
        <p:scale>
          <a:sx n="92" d="100"/>
          <a:sy n="92" d="100"/>
        </p:scale>
        <p:origin x="-294" y="-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A2F2B5-4A4F-4EBD-989D-184219F06B13}" type="doc">
      <dgm:prSet loTypeId="urn:microsoft.com/office/officeart/2005/8/layout/cycle7" loCatId="cycle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CA"/>
        </a:p>
      </dgm:t>
    </dgm:pt>
    <dgm:pt modelId="{5ABD5019-D71A-4039-914D-7650A8B39903}">
      <dgm:prSet phldrT="[Text]"/>
      <dgm:spPr/>
      <dgm:t>
        <a:bodyPr/>
        <a:lstStyle/>
        <a:p>
          <a:r>
            <a:rPr lang="en-CA" dirty="0" smtClean="0"/>
            <a:t>Soil</a:t>
          </a:r>
          <a:endParaRPr lang="en-CA" dirty="0"/>
        </a:p>
      </dgm:t>
    </dgm:pt>
    <dgm:pt modelId="{33001DBB-F16E-4FFA-9AEA-1CCF08B7AE93}" type="parTrans" cxnId="{74404744-0493-4A0A-B055-40EBAF194A65}">
      <dgm:prSet/>
      <dgm:spPr/>
      <dgm:t>
        <a:bodyPr/>
        <a:lstStyle/>
        <a:p>
          <a:endParaRPr lang="en-CA"/>
        </a:p>
      </dgm:t>
    </dgm:pt>
    <dgm:pt modelId="{BD154F3C-15A0-42B5-B335-B0D1402F821E}" type="sibTrans" cxnId="{74404744-0493-4A0A-B055-40EBAF194A65}">
      <dgm:prSet/>
      <dgm:spPr/>
      <dgm:t>
        <a:bodyPr/>
        <a:lstStyle/>
        <a:p>
          <a:endParaRPr lang="en-CA"/>
        </a:p>
      </dgm:t>
    </dgm:pt>
    <dgm:pt modelId="{24100267-0029-47C0-A2C5-11641250D9D4}">
      <dgm:prSet phldrT="[Text]"/>
      <dgm:spPr/>
      <dgm:t>
        <a:bodyPr/>
        <a:lstStyle/>
        <a:p>
          <a:r>
            <a:rPr lang="en-CA" dirty="0" smtClean="0"/>
            <a:t>Grass</a:t>
          </a:r>
          <a:endParaRPr lang="en-CA" dirty="0"/>
        </a:p>
      </dgm:t>
    </dgm:pt>
    <dgm:pt modelId="{05C63E49-02EA-4483-AFC0-CE069FD20737}" type="parTrans" cxnId="{A7BAC122-7B95-49A1-9F8E-7457C4CF4A3D}">
      <dgm:prSet/>
      <dgm:spPr/>
      <dgm:t>
        <a:bodyPr/>
        <a:lstStyle/>
        <a:p>
          <a:endParaRPr lang="en-CA"/>
        </a:p>
      </dgm:t>
    </dgm:pt>
    <dgm:pt modelId="{AD04EDB7-B16D-4C01-A1CC-291815C81F2E}" type="sibTrans" cxnId="{A7BAC122-7B95-49A1-9F8E-7457C4CF4A3D}">
      <dgm:prSet/>
      <dgm:spPr/>
      <dgm:t>
        <a:bodyPr/>
        <a:lstStyle/>
        <a:p>
          <a:endParaRPr lang="en-CA"/>
        </a:p>
      </dgm:t>
    </dgm:pt>
    <dgm:pt modelId="{1753C2E4-3BA5-4CB1-8036-2E28F2893EB3}">
      <dgm:prSet phldrT="[Text]"/>
      <dgm:spPr/>
      <dgm:t>
        <a:bodyPr/>
        <a:lstStyle/>
        <a:p>
          <a:r>
            <a:rPr lang="en-CA" dirty="0" smtClean="0"/>
            <a:t>Cow</a:t>
          </a:r>
          <a:endParaRPr lang="en-CA" dirty="0"/>
        </a:p>
      </dgm:t>
    </dgm:pt>
    <dgm:pt modelId="{387D07DB-7AFC-48C1-BBC1-8D54FE6B8CD1}" type="parTrans" cxnId="{BFA76909-6260-491C-A316-FF78DF3E946A}">
      <dgm:prSet/>
      <dgm:spPr/>
      <dgm:t>
        <a:bodyPr/>
        <a:lstStyle/>
        <a:p>
          <a:endParaRPr lang="en-CA"/>
        </a:p>
      </dgm:t>
    </dgm:pt>
    <dgm:pt modelId="{06E0CB8A-CDA9-4123-8F8F-7BFB0428782D}" type="sibTrans" cxnId="{BFA76909-6260-491C-A316-FF78DF3E946A}">
      <dgm:prSet/>
      <dgm:spPr/>
      <dgm:t>
        <a:bodyPr/>
        <a:lstStyle/>
        <a:p>
          <a:endParaRPr lang="en-CA"/>
        </a:p>
      </dgm:t>
    </dgm:pt>
    <dgm:pt modelId="{8654875B-CEDC-4FE1-B17C-98A25909AB48}">
      <dgm:prSet phldrT="[Text]"/>
      <dgm:spPr/>
      <dgm:t>
        <a:bodyPr/>
        <a:lstStyle/>
        <a:p>
          <a:r>
            <a:rPr lang="en-CA" dirty="0" smtClean="0"/>
            <a:t>Person</a:t>
          </a:r>
          <a:endParaRPr lang="en-CA" dirty="0"/>
        </a:p>
      </dgm:t>
    </dgm:pt>
    <dgm:pt modelId="{6E600CB4-08E9-4422-BA43-B26385DF6E74}" type="parTrans" cxnId="{FC457111-00D5-4FEE-9607-1B2E285A65EB}">
      <dgm:prSet/>
      <dgm:spPr/>
      <dgm:t>
        <a:bodyPr/>
        <a:lstStyle/>
        <a:p>
          <a:endParaRPr lang="en-CA"/>
        </a:p>
      </dgm:t>
    </dgm:pt>
    <dgm:pt modelId="{434E9FDE-D3A4-4220-BD9D-93A215FE1814}" type="sibTrans" cxnId="{FC457111-00D5-4FEE-9607-1B2E285A65EB}">
      <dgm:prSet/>
      <dgm:spPr/>
      <dgm:t>
        <a:bodyPr/>
        <a:lstStyle/>
        <a:p>
          <a:endParaRPr lang="en-CA"/>
        </a:p>
      </dgm:t>
    </dgm:pt>
    <dgm:pt modelId="{B1D8E9DC-4050-4F8C-B903-9592F7A06072}">
      <dgm:prSet phldrT="[Text]"/>
      <dgm:spPr/>
      <dgm:t>
        <a:bodyPr/>
        <a:lstStyle/>
        <a:p>
          <a:r>
            <a:rPr lang="en-CA" dirty="0" smtClean="0"/>
            <a:t>Decomposers</a:t>
          </a:r>
          <a:endParaRPr lang="en-CA" dirty="0"/>
        </a:p>
      </dgm:t>
    </dgm:pt>
    <dgm:pt modelId="{475BB84F-5391-44DA-AB62-E86390782B4C}" type="parTrans" cxnId="{133E6D35-8B01-4CAF-B6CD-A570AEB9CD86}">
      <dgm:prSet/>
      <dgm:spPr/>
      <dgm:t>
        <a:bodyPr/>
        <a:lstStyle/>
        <a:p>
          <a:endParaRPr lang="en-CA"/>
        </a:p>
      </dgm:t>
    </dgm:pt>
    <dgm:pt modelId="{2262A740-D19C-4452-B00A-B148E791E954}" type="sibTrans" cxnId="{133E6D35-8B01-4CAF-B6CD-A570AEB9CD86}">
      <dgm:prSet/>
      <dgm:spPr/>
      <dgm:t>
        <a:bodyPr/>
        <a:lstStyle/>
        <a:p>
          <a:endParaRPr lang="en-CA"/>
        </a:p>
      </dgm:t>
    </dgm:pt>
    <dgm:pt modelId="{9D1394CE-5F53-4B13-9385-DA7ACAB4A15E}" type="pres">
      <dgm:prSet presAssocID="{7EA2F2B5-4A4F-4EBD-989D-184219F06B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D048CFA1-9285-4C30-BC94-FFAADE48783B}" type="pres">
      <dgm:prSet presAssocID="{5ABD5019-D71A-4039-914D-7650A8B3990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D91C241-05D3-44E5-987C-817996607485}" type="pres">
      <dgm:prSet presAssocID="{BD154F3C-15A0-42B5-B335-B0D1402F821E}" presName="sibTrans" presStyleLbl="sibTrans2D1" presStyleIdx="0" presStyleCnt="5"/>
      <dgm:spPr/>
      <dgm:t>
        <a:bodyPr/>
        <a:lstStyle/>
        <a:p>
          <a:endParaRPr lang="en-CA"/>
        </a:p>
      </dgm:t>
    </dgm:pt>
    <dgm:pt modelId="{FB1A8075-F9E9-4C1A-A03F-D2A19DBBCFBB}" type="pres">
      <dgm:prSet presAssocID="{BD154F3C-15A0-42B5-B335-B0D1402F821E}" presName="connectorText" presStyleLbl="sibTrans2D1" presStyleIdx="0" presStyleCnt="5"/>
      <dgm:spPr/>
      <dgm:t>
        <a:bodyPr/>
        <a:lstStyle/>
        <a:p>
          <a:endParaRPr lang="en-CA"/>
        </a:p>
      </dgm:t>
    </dgm:pt>
    <dgm:pt modelId="{5BC83F4F-3BD8-42DF-821D-8E033E0AA8FE}" type="pres">
      <dgm:prSet presAssocID="{24100267-0029-47C0-A2C5-11641250D9D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F2C6E8F-FC7D-4327-8434-8812C2CB7762}" type="pres">
      <dgm:prSet presAssocID="{AD04EDB7-B16D-4C01-A1CC-291815C81F2E}" presName="sibTrans" presStyleLbl="sibTrans2D1" presStyleIdx="1" presStyleCnt="5"/>
      <dgm:spPr/>
      <dgm:t>
        <a:bodyPr/>
        <a:lstStyle/>
        <a:p>
          <a:endParaRPr lang="en-CA"/>
        </a:p>
      </dgm:t>
    </dgm:pt>
    <dgm:pt modelId="{38C035B6-D608-4B8F-8E4F-CC5EDFF9BFEC}" type="pres">
      <dgm:prSet presAssocID="{AD04EDB7-B16D-4C01-A1CC-291815C81F2E}" presName="connectorText" presStyleLbl="sibTrans2D1" presStyleIdx="1" presStyleCnt="5"/>
      <dgm:spPr/>
      <dgm:t>
        <a:bodyPr/>
        <a:lstStyle/>
        <a:p>
          <a:endParaRPr lang="en-CA"/>
        </a:p>
      </dgm:t>
    </dgm:pt>
    <dgm:pt modelId="{E4A8ECE0-E865-4F06-AE3D-48D75273174A}" type="pres">
      <dgm:prSet presAssocID="{1753C2E4-3BA5-4CB1-8036-2E28F2893EB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B3ADE45-85DD-4743-9931-C4F6A52DB924}" type="pres">
      <dgm:prSet presAssocID="{06E0CB8A-CDA9-4123-8F8F-7BFB0428782D}" presName="sibTrans" presStyleLbl="sibTrans2D1" presStyleIdx="2" presStyleCnt="5"/>
      <dgm:spPr/>
      <dgm:t>
        <a:bodyPr/>
        <a:lstStyle/>
        <a:p>
          <a:endParaRPr lang="en-CA"/>
        </a:p>
      </dgm:t>
    </dgm:pt>
    <dgm:pt modelId="{E70E74E7-91B8-4FFF-8020-8DF89C393212}" type="pres">
      <dgm:prSet presAssocID="{06E0CB8A-CDA9-4123-8F8F-7BFB0428782D}" presName="connectorText" presStyleLbl="sibTrans2D1" presStyleIdx="2" presStyleCnt="5"/>
      <dgm:spPr/>
      <dgm:t>
        <a:bodyPr/>
        <a:lstStyle/>
        <a:p>
          <a:endParaRPr lang="en-CA"/>
        </a:p>
      </dgm:t>
    </dgm:pt>
    <dgm:pt modelId="{B1FC7624-F11D-4F93-BFDB-C7338C113DEA}" type="pres">
      <dgm:prSet presAssocID="{8654875B-CEDC-4FE1-B17C-98A25909AB4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66F2043-8920-4ABC-8C11-46DA3F0C804C}" type="pres">
      <dgm:prSet presAssocID="{434E9FDE-D3A4-4220-BD9D-93A215FE1814}" presName="sibTrans" presStyleLbl="sibTrans2D1" presStyleIdx="3" presStyleCnt="5"/>
      <dgm:spPr/>
      <dgm:t>
        <a:bodyPr/>
        <a:lstStyle/>
        <a:p>
          <a:endParaRPr lang="en-CA"/>
        </a:p>
      </dgm:t>
    </dgm:pt>
    <dgm:pt modelId="{2D0529E2-79FA-4823-B226-583360E64766}" type="pres">
      <dgm:prSet presAssocID="{434E9FDE-D3A4-4220-BD9D-93A215FE1814}" presName="connectorText" presStyleLbl="sibTrans2D1" presStyleIdx="3" presStyleCnt="5"/>
      <dgm:spPr/>
      <dgm:t>
        <a:bodyPr/>
        <a:lstStyle/>
        <a:p>
          <a:endParaRPr lang="en-CA"/>
        </a:p>
      </dgm:t>
    </dgm:pt>
    <dgm:pt modelId="{9B1D5946-FB4E-4CA3-B9C6-BE2558C8A73E}" type="pres">
      <dgm:prSet presAssocID="{B1D8E9DC-4050-4F8C-B903-9592F7A0607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89A0527-5A55-463D-964E-D91204B30DA0}" type="pres">
      <dgm:prSet presAssocID="{2262A740-D19C-4452-B00A-B148E791E954}" presName="sibTrans" presStyleLbl="sibTrans2D1" presStyleIdx="4" presStyleCnt="5"/>
      <dgm:spPr/>
      <dgm:t>
        <a:bodyPr/>
        <a:lstStyle/>
        <a:p>
          <a:endParaRPr lang="en-CA"/>
        </a:p>
      </dgm:t>
    </dgm:pt>
    <dgm:pt modelId="{AD6BCFEF-E89D-4ED3-97B6-C6600702CB3F}" type="pres">
      <dgm:prSet presAssocID="{2262A740-D19C-4452-B00A-B148E791E954}" presName="connectorText" presStyleLbl="sibTrans2D1" presStyleIdx="4" presStyleCnt="5"/>
      <dgm:spPr/>
      <dgm:t>
        <a:bodyPr/>
        <a:lstStyle/>
        <a:p>
          <a:endParaRPr lang="en-CA"/>
        </a:p>
      </dgm:t>
    </dgm:pt>
  </dgm:ptLst>
  <dgm:cxnLst>
    <dgm:cxn modelId="{6173F084-AE92-4C89-8C21-44800FDB6203}" type="presOf" srcId="{434E9FDE-D3A4-4220-BD9D-93A215FE1814}" destId="{2D0529E2-79FA-4823-B226-583360E64766}" srcOrd="1" destOrd="0" presId="urn:microsoft.com/office/officeart/2005/8/layout/cycle7"/>
    <dgm:cxn modelId="{8D55F954-4CCD-4BD2-8DE1-BB4CFF2DC56D}" type="presOf" srcId="{1753C2E4-3BA5-4CB1-8036-2E28F2893EB3}" destId="{E4A8ECE0-E865-4F06-AE3D-48D75273174A}" srcOrd="0" destOrd="0" presId="urn:microsoft.com/office/officeart/2005/8/layout/cycle7"/>
    <dgm:cxn modelId="{2471B7F1-829A-42BD-A150-DF1F48ED9AA9}" type="presOf" srcId="{BD154F3C-15A0-42B5-B335-B0D1402F821E}" destId="{FB1A8075-F9E9-4C1A-A03F-D2A19DBBCFBB}" srcOrd="1" destOrd="0" presId="urn:microsoft.com/office/officeart/2005/8/layout/cycle7"/>
    <dgm:cxn modelId="{8F24F402-3228-4525-9378-4775B42185F3}" type="presOf" srcId="{AD04EDB7-B16D-4C01-A1CC-291815C81F2E}" destId="{6F2C6E8F-FC7D-4327-8434-8812C2CB7762}" srcOrd="0" destOrd="0" presId="urn:microsoft.com/office/officeart/2005/8/layout/cycle7"/>
    <dgm:cxn modelId="{6FF0FF11-2719-4468-914C-A7EF2ECD4EE3}" type="presOf" srcId="{7EA2F2B5-4A4F-4EBD-989D-184219F06B13}" destId="{9D1394CE-5F53-4B13-9385-DA7ACAB4A15E}" srcOrd="0" destOrd="0" presId="urn:microsoft.com/office/officeart/2005/8/layout/cycle7"/>
    <dgm:cxn modelId="{74404744-0493-4A0A-B055-40EBAF194A65}" srcId="{7EA2F2B5-4A4F-4EBD-989D-184219F06B13}" destId="{5ABD5019-D71A-4039-914D-7650A8B39903}" srcOrd="0" destOrd="0" parTransId="{33001DBB-F16E-4FFA-9AEA-1CCF08B7AE93}" sibTransId="{BD154F3C-15A0-42B5-B335-B0D1402F821E}"/>
    <dgm:cxn modelId="{C9FBC6B5-0E5B-4EB5-96A1-073544D81B0B}" type="presOf" srcId="{2262A740-D19C-4452-B00A-B148E791E954}" destId="{AD6BCFEF-E89D-4ED3-97B6-C6600702CB3F}" srcOrd="1" destOrd="0" presId="urn:microsoft.com/office/officeart/2005/8/layout/cycle7"/>
    <dgm:cxn modelId="{748D8F38-180E-4854-952C-04A63E9312C3}" type="presOf" srcId="{2262A740-D19C-4452-B00A-B148E791E954}" destId="{189A0527-5A55-463D-964E-D91204B30DA0}" srcOrd="0" destOrd="0" presId="urn:microsoft.com/office/officeart/2005/8/layout/cycle7"/>
    <dgm:cxn modelId="{EAE5D878-6ACE-4835-AA00-800CAD4A0A8B}" type="presOf" srcId="{434E9FDE-D3A4-4220-BD9D-93A215FE1814}" destId="{466F2043-8920-4ABC-8C11-46DA3F0C804C}" srcOrd="0" destOrd="0" presId="urn:microsoft.com/office/officeart/2005/8/layout/cycle7"/>
    <dgm:cxn modelId="{133E6D35-8B01-4CAF-B6CD-A570AEB9CD86}" srcId="{7EA2F2B5-4A4F-4EBD-989D-184219F06B13}" destId="{B1D8E9DC-4050-4F8C-B903-9592F7A06072}" srcOrd="4" destOrd="0" parTransId="{475BB84F-5391-44DA-AB62-E86390782B4C}" sibTransId="{2262A740-D19C-4452-B00A-B148E791E954}"/>
    <dgm:cxn modelId="{FC457111-00D5-4FEE-9607-1B2E285A65EB}" srcId="{7EA2F2B5-4A4F-4EBD-989D-184219F06B13}" destId="{8654875B-CEDC-4FE1-B17C-98A25909AB48}" srcOrd="3" destOrd="0" parTransId="{6E600CB4-08E9-4422-BA43-B26385DF6E74}" sibTransId="{434E9FDE-D3A4-4220-BD9D-93A215FE1814}"/>
    <dgm:cxn modelId="{A79C4EA2-CFD5-4317-A5AF-F3717B8E23FA}" type="presOf" srcId="{5ABD5019-D71A-4039-914D-7650A8B39903}" destId="{D048CFA1-9285-4C30-BC94-FFAADE48783B}" srcOrd="0" destOrd="0" presId="urn:microsoft.com/office/officeart/2005/8/layout/cycle7"/>
    <dgm:cxn modelId="{87D844BB-49E9-4BC3-90C8-98F6F704D7D0}" type="presOf" srcId="{06E0CB8A-CDA9-4123-8F8F-7BFB0428782D}" destId="{3B3ADE45-85DD-4743-9931-C4F6A52DB924}" srcOrd="0" destOrd="0" presId="urn:microsoft.com/office/officeart/2005/8/layout/cycle7"/>
    <dgm:cxn modelId="{6A5F1F2B-EB2C-4C7E-BDCB-F4D0ABF2AEDE}" type="presOf" srcId="{06E0CB8A-CDA9-4123-8F8F-7BFB0428782D}" destId="{E70E74E7-91B8-4FFF-8020-8DF89C393212}" srcOrd="1" destOrd="0" presId="urn:microsoft.com/office/officeart/2005/8/layout/cycle7"/>
    <dgm:cxn modelId="{BFA76909-6260-491C-A316-FF78DF3E946A}" srcId="{7EA2F2B5-4A4F-4EBD-989D-184219F06B13}" destId="{1753C2E4-3BA5-4CB1-8036-2E28F2893EB3}" srcOrd="2" destOrd="0" parTransId="{387D07DB-7AFC-48C1-BBC1-8D54FE6B8CD1}" sibTransId="{06E0CB8A-CDA9-4123-8F8F-7BFB0428782D}"/>
    <dgm:cxn modelId="{773BE49A-BB6C-433B-829F-977405610EFA}" type="presOf" srcId="{B1D8E9DC-4050-4F8C-B903-9592F7A06072}" destId="{9B1D5946-FB4E-4CA3-B9C6-BE2558C8A73E}" srcOrd="0" destOrd="0" presId="urn:microsoft.com/office/officeart/2005/8/layout/cycle7"/>
    <dgm:cxn modelId="{A7BAC122-7B95-49A1-9F8E-7457C4CF4A3D}" srcId="{7EA2F2B5-4A4F-4EBD-989D-184219F06B13}" destId="{24100267-0029-47C0-A2C5-11641250D9D4}" srcOrd="1" destOrd="0" parTransId="{05C63E49-02EA-4483-AFC0-CE069FD20737}" sibTransId="{AD04EDB7-B16D-4C01-A1CC-291815C81F2E}"/>
    <dgm:cxn modelId="{DD7BE63D-6169-41BF-A2B8-8AA9547630B7}" type="presOf" srcId="{8654875B-CEDC-4FE1-B17C-98A25909AB48}" destId="{B1FC7624-F11D-4F93-BFDB-C7338C113DEA}" srcOrd="0" destOrd="0" presId="urn:microsoft.com/office/officeart/2005/8/layout/cycle7"/>
    <dgm:cxn modelId="{59D34E66-8214-4328-B92D-F47ADC63482B}" type="presOf" srcId="{AD04EDB7-B16D-4C01-A1CC-291815C81F2E}" destId="{38C035B6-D608-4B8F-8E4F-CC5EDFF9BFEC}" srcOrd="1" destOrd="0" presId="urn:microsoft.com/office/officeart/2005/8/layout/cycle7"/>
    <dgm:cxn modelId="{DFD64FBF-BC06-4DC5-8389-36F13BE529E5}" type="presOf" srcId="{BD154F3C-15A0-42B5-B335-B0D1402F821E}" destId="{1D91C241-05D3-44E5-987C-817996607485}" srcOrd="0" destOrd="0" presId="urn:microsoft.com/office/officeart/2005/8/layout/cycle7"/>
    <dgm:cxn modelId="{CAC446A5-F86C-46A1-A0A7-10896CA30CF5}" type="presOf" srcId="{24100267-0029-47C0-A2C5-11641250D9D4}" destId="{5BC83F4F-3BD8-42DF-821D-8E033E0AA8FE}" srcOrd="0" destOrd="0" presId="urn:microsoft.com/office/officeart/2005/8/layout/cycle7"/>
    <dgm:cxn modelId="{AE279571-DB3A-4B7A-BABB-5CCE1BE0647F}" type="presParOf" srcId="{9D1394CE-5F53-4B13-9385-DA7ACAB4A15E}" destId="{D048CFA1-9285-4C30-BC94-FFAADE48783B}" srcOrd="0" destOrd="0" presId="urn:microsoft.com/office/officeart/2005/8/layout/cycle7"/>
    <dgm:cxn modelId="{881FECBF-99BD-4504-AB6E-14BF9E216E3B}" type="presParOf" srcId="{9D1394CE-5F53-4B13-9385-DA7ACAB4A15E}" destId="{1D91C241-05D3-44E5-987C-817996607485}" srcOrd="1" destOrd="0" presId="urn:microsoft.com/office/officeart/2005/8/layout/cycle7"/>
    <dgm:cxn modelId="{200CAD13-5569-4CC4-8E8F-9F5308876A6D}" type="presParOf" srcId="{1D91C241-05D3-44E5-987C-817996607485}" destId="{FB1A8075-F9E9-4C1A-A03F-D2A19DBBCFBB}" srcOrd="0" destOrd="0" presId="urn:microsoft.com/office/officeart/2005/8/layout/cycle7"/>
    <dgm:cxn modelId="{070A449A-2AE2-4E03-930B-33020C1475FA}" type="presParOf" srcId="{9D1394CE-5F53-4B13-9385-DA7ACAB4A15E}" destId="{5BC83F4F-3BD8-42DF-821D-8E033E0AA8FE}" srcOrd="2" destOrd="0" presId="urn:microsoft.com/office/officeart/2005/8/layout/cycle7"/>
    <dgm:cxn modelId="{A48156AB-A8DD-44A1-B4E4-B6C93503068B}" type="presParOf" srcId="{9D1394CE-5F53-4B13-9385-DA7ACAB4A15E}" destId="{6F2C6E8F-FC7D-4327-8434-8812C2CB7762}" srcOrd="3" destOrd="0" presId="urn:microsoft.com/office/officeart/2005/8/layout/cycle7"/>
    <dgm:cxn modelId="{20691889-DAC7-486D-A75B-583555BD1F39}" type="presParOf" srcId="{6F2C6E8F-FC7D-4327-8434-8812C2CB7762}" destId="{38C035B6-D608-4B8F-8E4F-CC5EDFF9BFEC}" srcOrd="0" destOrd="0" presId="urn:microsoft.com/office/officeart/2005/8/layout/cycle7"/>
    <dgm:cxn modelId="{6A08F840-BD99-4AE2-98B4-5331EB33EE53}" type="presParOf" srcId="{9D1394CE-5F53-4B13-9385-DA7ACAB4A15E}" destId="{E4A8ECE0-E865-4F06-AE3D-48D75273174A}" srcOrd="4" destOrd="0" presId="urn:microsoft.com/office/officeart/2005/8/layout/cycle7"/>
    <dgm:cxn modelId="{0B30A66F-B6E3-4EF4-B546-821961D9776B}" type="presParOf" srcId="{9D1394CE-5F53-4B13-9385-DA7ACAB4A15E}" destId="{3B3ADE45-85DD-4743-9931-C4F6A52DB924}" srcOrd="5" destOrd="0" presId="urn:microsoft.com/office/officeart/2005/8/layout/cycle7"/>
    <dgm:cxn modelId="{85A8F751-342A-455C-8FB4-CF5437916043}" type="presParOf" srcId="{3B3ADE45-85DD-4743-9931-C4F6A52DB924}" destId="{E70E74E7-91B8-4FFF-8020-8DF89C393212}" srcOrd="0" destOrd="0" presId="urn:microsoft.com/office/officeart/2005/8/layout/cycle7"/>
    <dgm:cxn modelId="{67A0ED42-07AE-4641-872C-618734DD98C1}" type="presParOf" srcId="{9D1394CE-5F53-4B13-9385-DA7ACAB4A15E}" destId="{B1FC7624-F11D-4F93-BFDB-C7338C113DEA}" srcOrd="6" destOrd="0" presId="urn:microsoft.com/office/officeart/2005/8/layout/cycle7"/>
    <dgm:cxn modelId="{E636D421-6B82-48B8-B952-201335366A21}" type="presParOf" srcId="{9D1394CE-5F53-4B13-9385-DA7ACAB4A15E}" destId="{466F2043-8920-4ABC-8C11-46DA3F0C804C}" srcOrd="7" destOrd="0" presId="urn:microsoft.com/office/officeart/2005/8/layout/cycle7"/>
    <dgm:cxn modelId="{DF233C3B-A2EE-4055-8580-8AEFF34685E8}" type="presParOf" srcId="{466F2043-8920-4ABC-8C11-46DA3F0C804C}" destId="{2D0529E2-79FA-4823-B226-583360E64766}" srcOrd="0" destOrd="0" presId="urn:microsoft.com/office/officeart/2005/8/layout/cycle7"/>
    <dgm:cxn modelId="{58E414C6-89F8-40F0-B720-79A60B5BF8DE}" type="presParOf" srcId="{9D1394CE-5F53-4B13-9385-DA7ACAB4A15E}" destId="{9B1D5946-FB4E-4CA3-B9C6-BE2558C8A73E}" srcOrd="8" destOrd="0" presId="urn:microsoft.com/office/officeart/2005/8/layout/cycle7"/>
    <dgm:cxn modelId="{E4F0DBF7-1604-4928-9163-E7B4A785E888}" type="presParOf" srcId="{9D1394CE-5F53-4B13-9385-DA7ACAB4A15E}" destId="{189A0527-5A55-463D-964E-D91204B30DA0}" srcOrd="9" destOrd="0" presId="urn:microsoft.com/office/officeart/2005/8/layout/cycle7"/>
    <dgm:cxn modelId="{940401B6-07BD-4995-B45F-EE33EE9DE39D}" type="presParOf" srcId="{189A0527-5A55-463D-964E-D91204B30DA0}" destId="{AD6BCFEF-E89D-4ED3-97B6-C6600702CB3F}" srcOrd="0" destOrd="0" presId="urn:microsoft.com/office/officeart/2005/8/layout/cycle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73DA3B-54FC-4605-BC6A-4FE417A3A22D}" type="doc">
      <dgm:prSet loTypeId="urn:microsoft.com/office/officeart/2005/8/layout/cycle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F76195A-0FB5-4285-9151-970C54F92AFF}">
      <dgm:prSet phldrT="[Text]"/>
      <dgm:spPr/>
      <dgm:t>
        <a:bodyPr/>
        <a:lstStyle/>
        <a:p>
          <a:r>
            <a:rPr lang="en-CA" dirty="0" smtClean="0"/>
            <a:t>Oxygen </a:t>
          </a:r>
        </a:p>
        <a:p>
          <a:r>
            <a:rPr lang="en-CA" dirty="0" smtClean="0"/>
            <a:t>(in atmosphere)</a:t>
          </a:r>
          <a:endParaRPr lang="en-CA" dirty="0"/>
        </a:p>
      </dgm:t>
    </dgm:pt>
    <dgm:pt modelId="{AA3D8EC3-D6D1-4835-9A27-09E62C37E2CE}" type="parTrans" cxnId="{4E0FC2B2-0DB7-445B-BDA7-9A31D28FD84D}">
      <dgm:prSet/>
      <dgm:spPr/>
      <dgm:t>
        <a:bodyPr/>
        <a:lstStyle/>
        <a:p>
          <a:endParaRPr lang="en-CA"/>
        </a:p>
      </dgm:t>
    </dgm:pt>
    <dgm:pt modelId="{1D27AD37-C5E4-44F7-82C0-A59A564E2FFB}" type="sibTrans" cxnId="{4E0FC2B2-0DB7-445B-BDA7-9A31D28FD84D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CA"/>
        </a:p>
      </dgm:t>
    </dgm:pt>
    <dgm:pt modelId="{22514ADF-C4DA-45D9-91D0-24679B90C34A}">
      <dgm:prSet phldrT="[Text]"/>
      <dgm:spPr/>
      <dgm:t>
        <a:bodyPr/>
        <a:lstStyle/>
        <a:p>
          <a:r>
            <a:rPr lang="en-CA" dirty="0" smtClean="0"/>
            <a:t>RESPIRATION</a:t>
          </a:r>
          <a:br>
            <a:rPr lang="en-CA" dirty="0" smtClean="0"/>
          </a:br>
          <a:r>
            <a:rPr lang="en-CA" dirty="0" smtClean="0"/>
            <a:t>by plants, animals and decomposers</a:t>
          </a:r>
          <a:endParaRPr lang="en-CA" dirty="0"/>
        </a:p>
      </dgm:t>
    </dgm:pt>
    <dgm:pt modelId="{9BE80576-B130-450F-8C42-317EF63DCF7D}" type="parTrans" cxnId="{09D7EB9B-4A94-4AAB-B6A5-5CDD3F6124DE}">
      <dgm:prSet/>
      <dgm:spPr/>
      <dgm:t>
        <a:bodyPr/>
        <a:lstStyle/>
        <a:p>
          <a:endParaRPr lang="en-CA"/>
        </a:p>
      </dgm:t>
    </dgm:pt>
    <dgm:pt modelId="{4850AEC1-FB38-4183-BBBC-9ED787E32241}" type="sibTrans" cxnId="{09D7EB9B-4A94-4AAB-B6A5-5CDD3F6124DE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CA"/>
        </a:p>
      </dgm:t>
    </dgm:pt>
    <dgm:pt modelId="{456C92D1-E619-4C6E-B5DA-2732DB5D119D}">
      <dgm:prSet phldrT="[Text]"/>
      <dgm:spPr/>
      <dgm:t>
        <a:bodyPr/>
        <a:lstStyle/>
        <a:p>
          <a:r>
            <a:rPr lang="en-CA" dirty="0" smtClean="0"/>
            <a:t>Carbon Dioxide</a:t>
          </a:r>
        </a:p>
        <a:p>
          <a:r>
            <a:rPr lang="en-CA" dirty="0" smtClean="0"/>
            <a:t>(in atmosphere)</a:t>
          </a:r>
          <a:endParaRPr lang="en-CA" dirty="0"/>
        </a:p>
      </dgm:t>
    </dgm:pt>
    <dgm:pt modelId="{3CA43969-3AC0-4097-A76B-6D75592B8AAC}" type="parTrans" cxnId="{CEA6939F-7C2E-4C85-8A2B-7310FD199640}">
      <dgm:prSet/>
      <dgm:spPr/>
      <dgm:t>
        <a:bodyPr/>
        <a:lstStyle/>
        <a:p>
          <a:endParaRPr lang="en-CA"/>
        </a:p>
      </dgm:t>
    </dgm:pt>
    <dgm:pt modelId="{55E3770A-8F1E-4747-800D-A4EC13499E6D}" type="sibTrans" cxnId="{CEA6939F-7C2E-4C85-8A2B-7310FD199640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CA"/>
        </a:p>
      </dgm:t>
    </dgm:pt>
    <dgm:pt modelId="{414C2C81-0CAA-4CA3-A31B-1F0A8F9B0183}">
      <dgm:prSet phldrT="[Text]"/>
      <dgm:spPr/>
      <dgm:t>
        <a:bodyPr/>
        <a:lstStyle/>
        <a:p>
          <a:r>
            <a:rPr lang="en-CA" dirty="0" smtClean="0"/>
            <a:t>PHOTOSYNTHESIS</a:t>
          </a:r>
        </a:p>
        <a:p>
          <a:r>
            <a:rPr lang="en-CA" dirty="0" smtClean="0"/>
            <a:t>by green plants</a:t>
          </a:r>
          <a:endParaRPr lang="en-CA" dirty="0"/>
        </a:p>
      </dgm:t>
    </dgm:pt>
    <dgm:pt modelId="{6389434A-E4D0-4945-BAC1-2C418CDC3066}" type="parTrans" cxnId="{676D2D25-A70E-4D95-A899-1B89C312C73C}">
      <dgm:prSet/>
      <dgm:spPr/>
      <dgm:t>
        <a:bodyPr/>
        <a:lstStyle/>
        <a:p>
          <a:endParaRPr lang="en-CA"/>
        </a:p>
      </dgm:t>
    </dgm:pt>
    <dgm:pt modelId="{658BEA31-B401-4879-80C6-643D3CCF853A}" type="sibTrans" cxnId="{676D2D25-A70E-4D95-A899-1B89C312C73C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CA"/>
        </a:p>
      </dgm:t>
    </dgm:pt>
    <dgm:pt modelId="{DD3CB78F-5674-45DD-B7E0-134D27FD6154}" type="pres">
      <dgm:prSet presAssocID="{C973DA3B-54FC-4605-BC6A-4FE417A3A2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6C1257E7-2BFF-4017-8EF1-151B5E6C7DFE}" type="pres">
      <dgm:prSet presAssocID="{3F76195A-0FB5-4285-9151-970C54F92AFF}" presName="node" presStyleLbl="node1" presStyleIdx="0" presStyleCnt="4" custScaleX="118395" custScaleY="9879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00826C1-151D-48B8-ABCA-EA914008A178}" type="pres">
      <dgm:prSet presAssocID="{3F76195A-0FB5-4285-9151-970C54F92AFF}" presName="spNode" presStyleCnt="0"/>
      <dgm:spPr/>
    </dgm:pt>
    <dgm:pt modelId="{E8050563-29E8-4108-A3F3-A2D499BCBBCB}" type="pres">
      <dgm:prSet presAssocID="{1D27AD37-C5E4-44F7-82C0-A59A564E2FFB}" presName="sibTrans" presStyleLbl="sibTrans1D1" presStyleIdx="0" presStyleCnt="4"/>
      <dgm:spPr/>
      <dgm:t>
        <a:bodyPr/>
        <a:lstStyle/>
        <a:p>
          <a:endParaRPr lang="en-CA"/>
        </a:p>
      </dgm:t>
    </dgm:pt>
    <dgm:pt modelId="{6FBCC166-0EAF-4520-A570-2EA8FA537EBE}" type="pres">
      <dgm:prSet presAssocID="{22514ADF-C4DA-45D9-91D0-24679B90C34A}" presName="node" presStyleLbl="node1" presStyleIdx="1" presStyleCnt="4" custScaleX="129059" custScaleY="142248" custRadScaleRad="198752" custRadScaleInc="-1137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13451C6-5BB9-4CD4-A4E4-2D1D25F1B35D}" type="pres">
      <dgm:prSet presAssocID="{22514ADF-C4DA-45D9-91D0-24679B90C34A}" presName="spNode" presStyleCnt="0"/>
      <dgm:spPr/>
    </dgm:pt>
    <dgm:pt modelId="{CEE89B97-696C-4F8F-9875-054937966188}" type="pres">
      <dgm:prSet presAssocID="{4850AEC1-FB38-4183-BBBC-9ED787E32241}" presName="sibTrans" presStyleLbl="sibTrans1D1" presStyleIdx="1" presStyleCnt="4"/>
      <dgm:spPr/>
      <dgm:t>
        <a:bodyPr/>
        <a:lstStyle/>
        <a:p>
          <a:endParaRPr lang="en-CA"/>
        </a:p>
      </dgm:t>
    </dgm:pt>
    <dgm:pt modelId="{E34AA607-C864-48C8-A117-59F638096232}" type="pres">
      <dgm:prSet presAssocID="{456C92D1-E619-4C6E-B5DA-2732DB5D119D}" presName="node" presStyleLbl="node1" presStyleIdx="2" presStyleCnt="4" custScaleX="129454" custScaleY="8520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835044F-F8CB-4262-9E2B-2B6D10F36BD6}" type="pres">
      <dgm:prSet presAssocID="{456C92D1-E619-4C6E-B5DA-2732DB5D119D}" presName="spNode" presStyleCnt="0"/>
      <dgm:spPr/>
    </dgm:pt>
    <dgm:pt modelId="{0E5E2910-C198-485F-8B18-9C223B54DC0B}" type="pres">
      <dgm:prSet presAssocID="{55E3770A-8F1E-4747-800D-A4EC13499E6D}" presName="sibTrans" presStyleLbl="sibTrans1D1" presStyleIdx="2" presStyleCnt="4"/>
      <dgm:spPr/>
      <dgm:t>
        <a:bodyPr/>
        <a:lstStyle/>
        <a:p>
          <a:endParaRPr lang="en-CA"/>
        </a:p>
      </dgm:t>
    </dgm:pt>
    <dgm:pt modelId="{1564F72F-1CBA-4A2D-8C77-8E87B0C72490}" type="pres">
      <dgm:prSet presAssocID="{414C2C81-0CAA-4CA3-A31B-1F0A8F9B0183}" presName="node" presStyleLbl="node1" presStyleIdx="3" presStyleCnt="4" custScaleX="153129" custScaleY="126341" custRadScaleRad="197615" custRadScaleInc="648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FF8CF42-63BB-4E1C-88BA-C916C95E2201}" type="pres">
      <dgm:prSet presAssocID="{414C2C81-0CAA-4CA3-A31B-1F0A8F9B0183}" presName="spNode" presStyleCnt="0"/>
      <dgm:spPr/>
    </dgm:pt>
    <dgm:pt modelId="{36A25BB4-AC08-49D9-A72F-D3312505A98F}" type="pres">
      <dgm:prSet presAssocID="{658BEA31-B401-4879-80C6-643D3CCF853A}" presName="sibTrans" presStyleLbl="sibTrans1D1" presStyleIdx="3" presStyleCnt="4"/>
      <dgm:spPr/>
      <dgm:t>
        <a:bodyPr/>
        <a:lstStyle/>
        <a:p>
          <a:endParaRPr lang="en-CA"/>
        </a:p>
      </dgm:t>
    </dgm:pt>
  </dgm:ptLst>
  <dgm:cxnLst>
    <dgm:cxn modelId="{30DFFF1B-B790-4FB7-98EF-11BFE4CB44CA}" type="presOf" srcId="{55E3770A-8F1E-4747-800D-A4EC13499E6D}" destId="{0E5E2910-C198-485F-8B18-9C223B54DC0B}" srcOrd="0" destOrd="0" presId="urn:microsoft.com/office/officeart/2005/8/layout/cycle5"/>
    <dgm:cxn modelId="{676D2D25-A70E-4D95-A899-1B89C312C73C}" srcId="{C973DA3B-54FC-4605-BC6A-4FE417A3A22D}" destId="{414C2C81-0CAA-4CA3-A31B-1F0A8F9B0183}" srcOrd="3" destOrd="0" parTransId="{6389434A-E4D0-4945-BAC1-2C418CDC3066}" sibTransId="{658BEA31-B401-4879-80C6-643D3CCF853A}"/>
    <dgm:cxn modelId="{09D7EB9B-4A94-4AAB-B6A5-5CDD3F6124DE}" srcId="{C973DA3B-54FC-4605-BC6A-4FE417A3A22D}" destId="{22514ADF-C4DA-45D9-91D0-24679B90C34A}" srcOrd="1" destOrd="0" parTransId="{9BE80576-B130-450F-8C42-317EF63DCF7D}" sibTransId="{4850AEC1-FB38-4183-BBBC-9ED787E32241}"/>
    <dgm:cxn modelId="{9D33B0E4-0DDD-4388-86BE-6D3FBF04CA87}" type="presOf" srcId="{456C92D1-E619-4C6E-B5DA-2732DB5D119D}" destId="{E34AA607-C864-48C8-A117-59F638096232}" srcOrd="0" destOrd="0" presId="urn:microsoft.com/office/officeart/2005/8/layout/cycle5"/>
    <dgm:cxn modelId="{202187D6-AA55-4654-B7A4-AAD0A77DF7D4}" type="presOf" srcId="{3F76195A-0FB5-4285-9151-970C54F92AFF}" destId="{6C1257E7-2BFF-4017-8EF1-151B5E6C7DFE}" srcOrd="0" destOrd="0" presId="urn:microsoft.com/office/officeart/2005/8/layout/cycle5"/>
    <dgm:cxn modelId="{4E0FC2B2-0DB7-445B-BDA7-9A31D28FD84D}" srcId="{C973DA3B-54FC-4605-BC6A-4FE417A3A22D}" destId="{3F76195A-0FB5-4285-9151-970C54F92AFF}" srcOrd="0" destOrd="0" parTransId="{AA3D8EC3-D6D1-4835-9A27-09E62C37E2CE}" sibTransId="{1D27AD37-C5E4-44F7-82C0-A59A564E2FFB}"/>
    <dgm:cxn modelId="{CEB22B4F-4D1D-4360-AC28-9F2A2D4617E1}" type="presOf" srcId="{1D27AD37-C5E4-44F7-82C0-A59A564E2FFB}" destId="{E8050563-29E8-4108-A3F3-A2D499BCBBCB}" srcOrd="0" destOrd="0" presId="urn:microsoft.com/office/officeart/2005/8/layout/cycle5"/>
    <dgm:cxn modelId="{B60CCF78-A166-4158-B93B-4FCFDEC08C2A}" type="presOf" srcId="{4850AEC1-FB38-4183-BBBC-9ED787E32241}" destId="{CEE89B97-696C-4F8F-9875-054937966188}" srcOrd="0" destOrd="0" presId="urn:microsoft.com/office/officeart/2005/8/layout/cycle5"/>
    <dgm:cxn modelId="{D29B43C7-8786-4B2B-880A-5DE145C292A6}" type="presOf" srcId="{22514ADF-C4DA-45D9-91D0-24679B90C34A}" destId="{6FBCC166-0EAF-4520-A570-2EA8FA537EBE}" srcOrd="0" destOrd="0" presId="urn:microsoft.com/office/officeart/2005/8/layout/cycle5"/>
    <dgm:cxn modelId="{CEA6939F-7C2E-4C85-8A2B-7310FD199640}" srcId="{C973DA3B-54FC-4605-BC6A-4FE417A3A22D}" destId="{456C92D1-E619-4C6E-B5DA-2732DB5D119D}" srcOrd="2" destOrd="0" parTransId="{3CA43969-3AC0-4097-A76B-6D75592B8AAC}" sibTransId="{55E3770A-8F1E-4747-800D-A4EC13499E6D}"/>
    <dgm:cxn modelId="{DC83F664-BF52-4294-A921-2411096F0637}" type="presOf" srcId="{658BEA31-B401-4879-80C6-643D3CCF853A}" destId="{36A25BB4-AC08-49D9-A72F-D3312505A98F}" srcOrd="0" destOrd="0" presId="urn:microsoft.com/office/officeart/2005/8/layout/cycle5"/>
    <dgm:cxn modelId="{C0BC4D16-BA2B-4D2D-865B-B5F6494A3BF4}" type="presOf" srcId="{C973DA3B-54FC-4605-BC6A-4FE417A3A22D}" destId="{DD3CB78F-5674-45DD-B7E0-134D27FD6154}" srcOrd="0" destOrd="0" presId="urn:microsoft.com/office/officeart/2005/8/layout/cycle5"/>
    <dgm:cxn modelId="{F5F41E89-5DAC-4E2E-A91C-C150A460D74E}" type="presOf" srcId="{414C2C81-0CAA-4CA3-A31B-1F0A8F9B0183}" destId="{1564F72F-1CBA-4A2D-8C77-8E87B0C72490}" srcOrd="0" destOrd="0" presId="urn:microsoft.com/office/officeart/2005/8/layout/cycle5"/>
    <dgm:cxn modelId="{33708647-3EF9-4978-BA8C-75B36D12E257}" type="presParOf" srcId="{DD3CB78F-5674-45DD-B7E0-134D27FD6154}" destId="{6C1257E7-2BFF-4017-8EF1-151B5E6C7DFE}" srcOrd="0" destOrd="0" presId="urn:microsoft.com/office/officeart/2005/8/layout/cycle5"/>
    <dgm:cxn modelId="{4C690D58-093A-4CDD-A089-4EEC6C6A4EB2}" type="presParOf" srcId="{DD3CB78F-5674-45DD-B7E0-134D27FD6154}" destId="{300826C1-151D-48B8-ABCA-EA914008A178}" srcOrd="1" destOrd="0" presId="urn:microsoft.com/office/officeart/2005/8/layout/cycle5"/>
    <dgm:cxn modelId="{264ACE57-410C-43C9-AB3F-E0BB675F68B9}" type="presParOf" srcId="{DD3CB78F-5674-45DD-B7E0-134D27FD6154}" destId="{E8050563-29E8-4108-A3F3-A2D499BCBBCB}" srcOrd="2" destOrd="0" presId="urn:microsoft.com/office/officeart/2005/8/layout/cycle5"/>
    <dgm:cxn modelId="{80E098F3-2D7E-4574-81BA-2DA483C1AAB6}" type="presParOf" srcId="{DD3CB78F-5674-45DD-B7E0-134D27FD6154}" destId="{6FBCC166-0EAF-4520-A570-2EA8FA537EBE}" srcOrd="3" destOrd="0" presId="urn:microsoft.com/office/officeart/2005/8/layout/cycle5"/>
    <dgm:cxn modelId="{EFB9EDE0-4DC3-418B-B4E9-65ED932568C9}" type="presParOf" srcId="{DD3CB78F-5674-45DD-B7E0-134D27FD6154}" destId="{F13451C6-5BB9-4CD4-A4E4-2D1D25F1B35D}" srcOrd="4" destOrd="0" presId="urn:microsoft.com/office/officeart/2005/8/layout/cycle5"/>
    <dgm:cxn modelId="{351F9EB3-EECE-416D-B241-37DBE00C2250}" type="presParOf" srcId="{DD3CB78F-5674-45DD-B7E0-134D27FD6154}" destId="{CEE89B97-696C-4F8F-9875-054937966188}" srcOrd="5" destOrd="0" presId="urn:microsoft.com/office/officeart/2005/8/layout/cycle5"/>
    <dgm:cxn modelId="{6DA27549-8B65-4948-9380-3AB9C7A509FD}" type="presParOf" srcId="{DD3CB78F-5674-45DD-B7E0-134D27FD6154}" destId="{E34AA607-C864-48C8-A117-59F638096232}" srcOrd="6" destOrd="0" presId="urn:microsoft.com/office/officeart/2005/8/layout/cycle5"/>
    <dgm:cxn modelId="{5637AADA-6900-42E4-865A-B106BFF2861B}" type="presParOf" srcId="{DD3CB78F-5674-45DD-B7E0-134D27FD6154}" destId="{E835044F-F8CB-4262-9E2B-2B6D10F36BD6}" srcOrd="7" destOrd="0" presId="urn:microsoft.com/office/officeart/2005/8/layout/cycle5"/>
    <dgm:cxn modelId="{55F423D0-DC8C-4176-A106-39B4DB4FA778}" type="presParOf" srcId="{DD3CB78F-5674-45DD-B7E0-134D27FD6154}" destId="{0E5E2910-C198-485F-8B18-9C223B54DC0B}" srcOrd="8" destOrd="0" presId="urn:microsoft.com/office/officeart/2005/8/layout/cycle5"/>
    <dgm:cxn modelId="{5568FB35-B133-473B-89A9-12A1EB1D0C77}" type="presParOf" srcId="{DD3CB78F-5674-45DD-B7E0-134D27FD6154}" destId="{1564F72F-1CBA-4A2D-8C77-8E87B0C72490}" srcOrd="9" destOrd="0" presId="urn:microsoft.com/office/officeart/2005/8/layout/cycle5"/>
    <dgm:cxn modelId="{F47C4327-D7B2-4F75-9EBD-E3463F63A791}" type="presParOf" srcId="{DD3CB78F-5674-45DD-B7E0-134D27FD6154}" destId="{1FF8CF42-63BB-4E1C-88BA-C916C95E2201}" srcOrd="10" destOrd="0" presId="urn:microsoft.com/office/officeart/2005/8/layout/cycle5"/>
    <dgm:cxn modelId="{F13B742F-6DFB-4AF6-88D9-49E5CAB59537}" type="presParOf" srcId="{DD3CB78F-5674-45DD-B7E0-134D27FD6154}" destId="{36A25BB4-AC08-49D9-A72F-D3312505A98F}" srcOrd="11" destOrd="0" presId="urn:microsoft.com/office/officeart/2005/8/layout/cycle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1000" y="825500"/>
            <a:ext cx="76200" cy="42545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143000"/>
            <a:ext cx="7696200" cy="17145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137958"/>
            <a:ext cx="7696200" cy="17145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52070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801FF9F3-7441-4808-AD36-CF597A7869D4}" type="datetimeFigureOut">
              <a:rPr lang="en-US" smtClean="0"/>
              <a:pPr/>
              <a:t>10/3/2008</a:t>
            </a:fld>
            <a:endParaRPr lang="en-CA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5207000"/>
            <a:ext cx="2133600" cy="381000"/>
          </a:xfrm>
        </p:spPr>
        <p:txBody>
          <a:bodyPr/>
          <a:lstStyle>
            <a:lvl1pPr>
              <a:defRPr b="1"/>
            </a:lvl1pPr>
          </a:lstStyle>
          <a:p>
            <a:fld id="{90E43784-003A-4B51-A8EB-43724BA941C7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1" y="254000"/>
            <a:ext cx="8391525" cy="4826000"/>
            <a:chOff x="240" y="192"/>
            <a:chExt cx="5286" cy="3648"/>
          </a:xfrm>
        </p:grpSpPr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1FF9F3-7441-4808-AD36-CF597A7869D4}" type="datetimeFigureOut">
              <a:rPr lang="en-US" smtClean="0"/>
              <a:pPr/>
              <a:t>10/3/2008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43784-003A-4B51-A8EB-43724BA941C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44501"/>
            <a:ext cx="2057400" cy="46646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44501"/>
            <a:ext cx="6019800" cy="46646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1FF9F3-7441-4808-AD36-CF597A7869D4}" type="datetimeFigureOut">
              <a:rPr lang="en-US" smtClean="0"/>
              <a:pPr/>
              <a:t>10/3/2008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43784-003A-4B51-A8EB-43724BA941C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1"/>
            <a:ext cx="4038600" cy="35851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35851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07000"/>
            <a:ext cx="1676400" cy="381000"/>
          </a:xfrm>
        </p:spPr>
        <p:txBody>
          <a:bodyPr/>
          <a:lstStyle>
            <a:lvl1pPr>
              <a:defRPr/>
            </a:lvl1pPr>
          </a:lstStyle>
          <a:p>
            <a:fld id="{801FF9F3-7441-4808-AD36-CF597A7869D4}" type="datetimeFigureOut">
              <a:rPr lang="en-US" smtClean="0"/>
              <a:pPr/>
              <a:t>10/3/2008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20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90E43784-003A-4B51-A8EB-43724BA941C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35851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1"/>
            <a:ext cx="4038600" cy="35851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07000"/>
            <a:ext cx="1676400" cy="381000"/>
          </a:xfrm>
        </p:spPr>
        <p:txBody>
          <a:bodyPr/>
          <a:lstStyle>
            <a:lvl1pPr>
              <a:defRPr/>
            </a:lvl1pPr>
          </a:lstStyle>
          <a:p>
            <a:fld id="{801FF9F3-7441-4808-AD36-CF597A7869D4}" type="datetimeFigureOut">
              <a:rPr lang="en-US" smtClean="0"/>
              <a:pPr/>
              <a:t>10/3/2008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20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90E43784-003A-4B51-A8EB-43724BA941C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44501"/>
            <a:ext cx="8229600" cy="46646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07000"/>
            <a:ext cx="1676400" cy="381000"/>
          </a:xfrm>
        </p:spPr>
        <p:txBody>
          <a:bodyPr/>
          <a:lstStyle>
            <a:lvl1pPr>
              <a:defRPr/>
            </a:lvl1pPr>
          </a:lstStyle>
          <a:p>
            <a:fld id="{801FF9F3-7441-4808-AD36-CF597A7869D4}" type="datetimeFigureOut">
              <a:rPr lang="en-US" smtClean="0"/>
              <a:pPr/>
              <a:t>10/3/2008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20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90E43784-003A-4B51-A8EB-43724BA941C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1"/>
            <a:ext cx="4038600" cy="35851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38600" cy="17290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380052"/>
            <a:ext cx="4038600" cy="17290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7000"/>
            <a:ext cx="1676400" cy="381000"/>
          </a:xfrm>
        </p:spPr>
        <p:txBody>
          <a:bodyPr/>
          <a:lstStyle>
            <a:lvl1pPr>
              <a:defRPr/>
            </a:lvl1pPr>
          </a:lstStyle>
          <a:p>
            <a:fld id="{801FF9F3-7441-4808-AD36-CF597A7869D4}" type="datetimeFigureOut">
              <a:rPr lang="en-US" smtClean="0"/>
              <a:pPr/>
              <a:t>10/3/2008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520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90E43784-003A-4B51-A8EB-43724BA941C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38600" cy="17290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380052"/>
            <a:ext cx="4038600" cy="17290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524001"/>
            <a:ext cx="4038600" cy="35851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7000"/>
            <a:ext cx="1676400" cy="381000"/>
          </a:xfrm>
        </p:spPr>
        <p:txBody>
          <a:bodyPr/>
          <a:lstStyle>
            <a:lvl1pPr>
              <a:defRPr/>
            </a:lvl1pPr>
          </a:lstStyle>
          <a:p>
            <a:fld id="{801FF9F3-7441-4808-AD36-CF597A7869D4}" type="datetimeFigureOut">
              <a:rPr lang="en-US" smtClean="0"/>
              <a:pPr/>
              <a:t>10/3/2008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520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90E43784-003A-4B51-A8EB-43724BA941C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1FF9F3-7441-4808-AD36-CF597A7869D4}" type="datetimeFigureOut">
              <a:rPr lang="en-US" smtClean="0"/>
              <a:pPr/>
              <a:t>10/3/2008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43784-003A-4B51-A8EB-43724BA941C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1FF9F3-7441-4808-AD36-CF597A7869D4}" type="datetimeFigureOut">
              <a:rPr lang="en-US" smtClean="0"/>
              <a:pPr/>
              <a:t>10/3/2008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43784-003A-4B51-A8EB-43724BA941C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35851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35851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1FF9F3-7441-4808-AD36-CF597A7869D4}" type="datetimeFigureOut">
              <a:rPr lang="en-US" smtClean="0"/>
              <a:pPr/>
              <a:t>10/3/2008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43784-003A-4B51-A8EB-43724BA941C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1FF9F3-7441-4808-AD36-CF597A7869D4}" type="datetimeFigureOut">
              <a:rPr lang="en-US" smtClean="0"/>
              <a:pPr/>
              <a:t>10/3/2008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43784-003A-4B51-A8EB-43724BA941C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1FF9F3-7441-4808-AD36-CF597A7869D4}" type="datetimeFigureOut">
              <a:rPr lang="en-US" smtClean="0"/>
              <a:pPr/>
              <a:t>10/3/2008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43784-003A-4B51-A8EB-43724BA941C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1FF9F3-7441-4808-AD36-CF597A7869D4}" type="datetimeFigureOut">
              <a:rPr lang="en-US" smtClean="0"/>
              <a:pPr/>
              <a:t>10/3/2008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43784-003A-4B51-A8EB-43724BA941C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1FF9F3-7441-4808-AD36-CF597A7869D4}" type="datetimeFigureOut">
              <a:rPr lang="en-US" smtClean="0"/>
              <a:pPr/>
              <a:t>10/3/2008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43784-003A-4B51-A8EB-43724BA941C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1FF9F3-7441-4808-AD36-CF597A7869D4}" type="datetimeFigureOut">
              <a:rPr lang="en-US" smtClean="0"/>
              <a:pPr/>
              <a:t>10/3/2008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43784-003A-4B51-A8EB-43724BA941C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1"/>
            <a:ext cx="8229600" cy="35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70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fld id="{801FF9F3-7441-4808-AD36-CF597A7869D4}" type="datetimeFigureOut">
              <a:rPr lang="en-US" smtClean="0"/>
              <a:pPr/>
              <a:t>10/3/2008</a:t>
            </a:fld>
            <a:endParaRPr lang="en-CA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endParaRPr lang="en-CA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fld id="{90E43784-003A-4B51-A8EB-43724BA941C7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79400" y="127000"/>
            <a:ext cx="8686800" cy="1333500"/>
            <a:chOff x="176" y="96"/>
            <a:chExt cx="5472" cy="1008"/>
          </a:xfrm>
        </p:grpSpPr>
        <p:sp>
          <p:nvSpPr>
            <p:cNvPr id="41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ncycle.ex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greenhouse.swf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305800" cy="1714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CA" dirty="0" smtClean="0"/>
              <a:t>UNIT 1</a:t>
            </a:r>
            <a:br>
              <a:rPr lang="en-CA" dirty="0" smtClean="0"/>
            </a:br>
            <a:r>
              <a:rPr lang="en-CA" dirty="0" smtClean="0"/>
              <a:t>SUSTAINING ECOSYSTEMS</a:t>
            </a:r>
            <a:endParaRPr lang="en-CA" dirty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762000" y="3009900"/>
            <a:ext cx="7696200" cy="2005013"/>
          </a:xfrm>
        </p:spPr>
        <p:txBody>
          <a:bodyPr/>
          <a:lstStyle/>
          <a:p>
            <a:pPr eaLnBrk="1" hangingPunct="1"/>
            <a:r>
              <a:rPr lang="en-CA" dirty="0" smtClean="0"/>
              <a:t>Chapter 2</a:t>
            </a:r>
          </a:p>
          <a:p>
            <a:pPr eaLnBrk="1" hangingPunct="1"/>
            <a:r>
              <a:rPr lang="en-CA" dirty="0" smtClean="0"/>
              <a:t>Change and Stability in Ecosystems</a:t>
            </a:r>
          </a:p>
          <a:p>
            <a:pPr eaLnBrk="1" hangingPunct="1"/>
            <a:endParaRPr lang="en-CA" dirty="0" smtClean="0"/>
          </a:p>
          <a:p>
            <a:pPr algn="ctr" eaLnBrk="1" hangingPunct="1"/>
            <a:r>
              <a:rPr lang="en-CA" dirty="0" smtClean="0"/>
              <a:t>Science 1206 / 2200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Oxygen Cycle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524000"/>
          <a:ext cx="807720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733800" y="2553494"/>
            <a:ext cx="1752600" cy="2056606"/>
            <a:chOff x="3733800" y="2553494"/>
            <a:chExt cx="1752600" cy="1904206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3733800" y="3086100"/>
              <a:ext cx="1752600" cy="762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Combustion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CA" dirty="0" smtClean="0">
                  <a:solidFill>
                    <a:schemeClr val="tx1"/>
                  </a:solidFill>
                  <a:latin typeface="Times New Roman" pitchFamily="18" charset="0"/>
                </a:rPr>
                <a:t>(burning stuff)</a:t>
              </a:r>
              <a:endParaRPr kumimoji="0" lang="en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rot="5400000">
              <a:off x="4418806" y="27813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 bwMode="auto">
            <a:xfrm rot="5400000">
              <a:off x="4420394" y="4228306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Carbon Cycle</a:t>
            </a:r>
            <a:endParaRPr lang="en-CA" dirty="0"/>
          </a:p>
        </p:txBody>
      </p:sp>
      <p:grpSp>
        <p:nvGrpSpPr>
          <p:cNvPr id="5" name="Content Placeholder 4"/>
          <p:cNvGrpSpPr>
            <a:grpSpLocks noGrp="1"/>
          </p:cNvGrpSpPr>
          <p:nvPr>
            <p:ph sz="half" idx="1"/>
          </p:nvPr>
        </p:nvGrpSpPr>
        <p:grpSpPr>
          <a:xfrm>
            <a:off x="457200" y="1485901"/>
            <a:ext cx="8305800" cy="4114800"/>
            <a:chOff x="0" y="0"/>
            <a:chExt cx="9144000" cy="6894488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3581400" y="0"/>
              <a:ext cx="4038600" cy="646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u="none" dirty="0"/>
                <a:t>CO</a:t>
              </a:r>
              <a:r>
                <a:rPr lang="en-US" sz="2000" u="none" baseline="-25000" dirty="0"/>
                <a:t>2</a:t>
              </a:r>
              <a:r>
                <a:rPr lang="en-US" sz="2000" u="none" dirty="0"/>
                <a:t> in the atmosphere</a:t>
              </a:r>
            </a:p>
          </p:txBody>
        </p:sp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7467600" y="1287463"/>
              <a:ext cx="1676400" cy="11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u="none"/>
                <a:t>volcanic eruption</a:t>
              </a: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5181600" y="2963862"/>
              <a:ext cx="1600200" cy="1490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u="none" dirty="0"/>
                <a:t>CO</a:t>
              </a:r>
              <a:r>
                <a:rPr lang="en-US" u="none" baseline="-25000" dirty="0"/>
                <a:t>2</a:t>
              </a:r>
              <a:r>
                <a:rPr lang="en-US" u="none" dirty="0"/>
                <a:t> dissolved in water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5105400" y="4648200"/>
              <a:ext cx="1752600" cy="11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u="none"/>
                <a:t>Ocean sediment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7239000" y="2983761"/>
              <a:ext cx="1905000" cy="646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u="none" dirty="0"/>
                <a:t>combustion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6705600" y="6248401"/>
              <a:ext cx="1905000" cy="646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u="none"/>
                <a:t>Fossil fuels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28600" y="6248401"/>
              <a:ext cx="4267200" cy="646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u="none"/>
                <a:t>Conversion to fossil fuels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0" y="4868863"/>
              <a:ext cx="2438400" cy="646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u="none"/>
                <a:t>Decomposition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0" y="3497264"/>
              <a:ext cx="2209800" cy="646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u="none"/>
                <a:t>Glucose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0" y="982664"/>
              <a:ext cx="2895600" cy="11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u="none" dirty="0"/>
                <a:t>Photosynthesis - carbon is stored in the biomass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2438400" y="3505201"/>
              <a:ext cx="1905000" cy="11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u="none"/>
                <a:t>Aerobic respiration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2971800" y="5334000"/>
              <a:ext cx="1981200" cy="646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u="none"/>
                <a:t>Weathering</a:t>
              </a: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5334000" y="609600"/>
              <a:ext cx="0" cy="2362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CA" sz="1400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5536734" y="685799"/>
              <a:ext cx="0" cy="2209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CA" sz="1400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 flipV="1">
              <a:off x="6934200" y="457200"/>
              <a:ext cx="838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CA" sz="1400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 flipV="1">
              <a:off x="6248400" y="685800"/>
              <a:ext cx="1524000" cy="2362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CA" sz="1400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5715000" y="43434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CA" sz="1400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8077200" y="3581400"/>
              <a:ext cx="0" cy="266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CA" sz="1400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4114800" y="6553200"/>
              <a:ext cx="243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CA" sz="1400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1219200" y="5410200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CA" sz="1400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762000" y="3962400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CA" sz="1400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1295400" y="38100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CA" sz="1400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762000" y="2362200"/>
              <a:ext cx="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CA" sz="1400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H="1">
              <a:off x="2514600" y="381000"/>
              <a:ext cx="11430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CA" sz="1400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V="1">
              <a:off x="4572000" y="685800"/>
              <a:ext cx="0" cy="464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CA" sz="1400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2286000" y="51054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 sz="1400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3810000" y="38100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 sz="140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Carbon Cycle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867400" cy="3848099"/>
          </a:xfrm>
        </p:spPr>
        <p:txBody>
          <a:bodyPr/>
          <a:lstStyle/>
          <a:p>
            <a:r>
              <a:rPr lang="en-CA" dirty="0" smtClean="0"/>
              <a:t>Two groups of carbon sources in the carbon cycle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CA" sz="2000" dirty="0" smtClean="0"/>
              <a:t>Biotic - </a:t>
            </a:r>
            <a:r>
              <a:rPr lang="en-US" sz="2000" dirty="0" smtClean="0"/>
              <a:t>Aerobic respiration (in the presence of 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), and decomposition</a:t>
            </a:r>
          </a:p>
          <a:p>
            <a:pPr marL="1398587" lvl="2" indent="-457200"/>
            <a:r>
              <a:rPr lang="en-US" dirty="0" smtClean="0"/>
              <a:t>The organic reservoirs (storage areas) for carbon are the bodies of living things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sz="2000" dirty="0" smtClean="0"/>
              <a:t>Abiotic - Combustion and geological activity</a:t>
            </a:r>
          </a:p>
          <a:p>
            <a:pPr marL="1398587" lvl="2" indent="-457200"/>
            <a:r>
              <a:rPr lang="en-US" dirty="0" smtClean="0"/>
              <a:t>The inorganic reservoirs for carbon are the atmosphere, the oceans, and the Earth’s crust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771900"/>
            <a:ext cx="2209800" cy="181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485900"/>
            <a:ext cx="24399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Nitrogen Cycle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movement of nitrogen through the ecosystems, the soil, and the atmosphere is called the </a:t>
            </a:r>
            <a:r>
              <a:rPr lang="en-US" b="1" dirty="0" smtClean="0"/>
              <a:t>nitrogen cycle</a:t>
            </a:r>
            <a:r>
              <a:rPr lang="en-US" dirty="0" smtClean="0"/>
              <a:t>.  Nitrogen gas composes 79% of the Earth’s atmosphere.  In order for nitrogen to be useful to organisms, it must be available as a </a:t>
            </a:r>
            <a:r>
              <a:rPr lang="en-US" b="1" dirty="0" smtClean="0"/>
              <a:t>nitrate ion (NO</a:t>
            </a:r>
            <a:r>
              <a:rPr lang="en-US" b="1" baseline="-25000" dirty="0" smtClean="0"/>
              <a:t>3</a:t>
            </a:r>
            <a:r>
              <a:rPr lang="en-US" b="1" baseline="30000" dirty="0" smtClean="0"/>
              <a:t>-</a:t>
            </a:r>
            <a:r>
              <a:rPr lang="en-US" b="1" dirty="0" smtClean="0"/>
              <a:t>)</a:t>
            </a:r>
            <a:r>
              <a:rPr lang="en-US" dirty="0" smtClean="0"/>
              <a:t>.  Atmospheric nitrogen is converted into nitrates by the process of </a:t>
            </a:r>
            <a:r>
              <a:rPr lang="en-US" b="1" dirty="0" smtClean="0"/>
              <a:t>nitrogen fixation</a:t>
            </a:r>
            <a:r>
              <a:rPr lang="en-US" dirty="0" smtClean="0"/>
              <a:t>, or </a:t>
            </a:r>
            <a:r>
              <a:rPr lang="en-US" b="1" dirty="0" smtClean="0"/>
              <a:t>nitrification</a:t>
            </a:r>
            <a:r>
              <a:rPr lang="en-US" dirty="0" smtClean="0"/>
              <a:t>, either by lightning or by bacteria in the soil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Nitrogen is required to make proteins and DNA which is the genetic material found in every cell.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Nitrogen Cycle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485900"/>
            <a:ext cx="5867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Nitrogen </a:t>
            </a:r>
            <a:r>
              <a:rPr lang="en-CA" dirty="0" smtClean="0"/>
              <a:t>Cycle</a:t>
            </a:r>
            <a:endParaRPr lang="en-CA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000499"/>
          </a:xfrm>
        </p:spPr>
        <p:txBody>
          <a:bodyPr>
            <a:normAutofit lnSpcReduction="10000"/>
          </a:bodyPr>
          <a:lstStyle/>
          <a:p>
            <a:r>
              <a:rPr lang="en-US" sz="3300" dirty="0"/>
              <a:t>Essential to living things for the production of amino acids used to synthesize proteins, and nucleic acids which are used to carry the hereditary or genetic code</a:t>
            </a:r>
            <a:r>
              <a:rPr lang="en-CA" sz="3300" dirty="0"/>
              <a:t> </a:t>
            </a:r>
          </a:p>
          <a:p>
            <a:r>
              <a:rPr lang="en-CA" sz="3300" dirty="0"/>
              <a:t>Plants and animals are unable to use any of the N</a:t>
            </a:r>
            <a:r>
              <a:rPr lang="en-CA" sz="3300" baseline="-25000" dirty="0"/>
              <a:t>2</a:t>
            </a:r>
            <a:r>
              <a:rPr lang="en-CA" sz="3300" dirty="0"/>
              <a:t> that is in the atmosphere</a:t>
            </a:r>
          </a:p>
          <a:p>
            <a:r>
              <a:rPr lang="en-US" sz="3300" dirty="0"/>
              <a:t>The nitrogen cycle can occur in both terrestrial and aquatic ecosystems</a:t>
            </a:r>
            <a:r>
              <a:rPr lang="en-CA" sz="33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Nitrogen Cycle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1" y="1377157"/>
            <a:ext cx="8785225" cy="4337843"/>
          </a:xfrm>
        </p:spPr>
        <p:txBody>
          <a:bodyPr/>
          <a:lstStyle/>
          <a:p>
            <a:r>
              <a:rPr lang="en-CA" sz="3300"/>
              <a:t>Complex cycle can be simplified as follows</a:t>
            </a:r>
          </a:p>
          <a:p>
            <a:pPr lvl="1"/>
            <a:r>
              <a:rPr lang="en-US" sz="2900"/>
              <a:t>plants to make use of nitrogen it must first be converted into ammonia or nitrates (</a:t>
            </a:r>
            <a:r>
              <a:rPr lang="en-US"/>
              <a:t>NO</a:t>
            </a:r>
            <a:r>
              <a:rPr lang="en-US" baseline="-25000"/>
              <a:t>3</a:t>
            </a:r>
            <a:r>
              <a:rPr lang="en-US" baseline="30000"/>
              <a:t>-</a:t>
            </a:r>
            <a:r>
              <a:rPr lang="en-CA"/>
              <a:t>)</a:t>
            </a:r>
            <a:r>
              <a:rPr lang="en-CA" sz="2900"/>
              <a:t> </a:t>
            </a:r>
          </a:p>
          <a:p>
            <a:pPr lvl="1"/>
            <a:r>
              <a:rPr lang="en-US" sz="2900"/>
              <a:t>two pathways that produce nitrate ions:</a:t>
            </a:r>
          </a:p>
          <a:p>
            <a:pPr lvl="2"/>
            <a:r>
              <a:rPr lang="en-US" sz="2500"/>
              <a:t>fixation by lightning (produces nitrates directly</a:t>
            </a:r>
            <a:r>
              <a:rPr lang="en-CA" sz="2500"/>
              <a:t>)</a:t>
            </a:r>
          </a:p>
          <a:p>
            <a:pPr lvl="2"/>
            <a:r>
              <a:rPr lang="en-US" sz="2500"/>
              <a:t>fixation by bacteria (producing ammonia) followed by nitrification by bacteria (converting the ammonia to nitrates)</a:t>
            </a:r>
            <a:r>
              <a:rPr lang="en-CA" sz="2500"/>
              <a:t> </a:t>
            </a:r>
          </a:p>
          <a:p>
            <a:pPr lvl="1" algn="ctr">
              <a:buFontTx/>
              <a:buNone/>
            </a:pPr>
            <a:r>
              <a:rPr lang="en-CA" sz="2900">
                <a:hlinkClick r:id="rId2" action="ppaction://hlinkfile"/>
              </a:rPr>
              <a:t>(</a:t>
            </a:r>
            <a:r>
              <a:rPr lang="en-CA" sz="3300">
                <a:hlinkClick r:id="rId2" action="ppaction://hlinkfile"/>
              </a:rPr>
              <a:t>ANIMATION</a:t>
            </a:r>
            <a:r>
              <a:rPr lang="en-CA" sz="2900">
                <a:hlinkClick r:id="rId2" action="ppaction://hlinkfile"/>
              </a:rPr>
              <a:t>)</a:t>
            </a:r>
            <a:endParaRPr lang="en-CA" sz="2900"/>
          </a:p>
          <a:p>
            <a:pPr lvl="1" algn="ctr">
              <a:buFontTx/>
              <a:buNone/>
            </a:pPr>
            <a:endParaRPr lang="en-CA" sz="33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Question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 algn="ctr">
              <a:buFontTx/>
              <a:buNone/>
            </a:pPr>
            <a:r>
              <a:rPr lang="en-CA" sz="3300"/>
              <a:t>IN YOUR NOTEBOOK, ANSWER THE FOLLOWING QUESTION</a:t>
            </a:r>
            <a:br>
              <a:rPr lang="en-CA" sz="3300"/>
            </a:br>
            <a:r>
              <a:rPr lang="en-CA" sz="3300"/>
              <a:t/>
            </a:r>
            <a:br>
              <a:rPr lang="en-CA" sz="3300"/>
            </a:br>
            <a:endParaRPr lang="en-CA" sz="3300"/>
          </a:p>
          <a:p>
            <a:pPr marL="552450" indent="-552450">
              <a:buFontTx/>
              <a:buAutoNum type="arabicPeriod"/>
            </a:pPr>
            <a:r>
              <a:rPr lang="en-CA" sz="3700">
                <a:solidFill>
                  <a:srgbClr val="FF0000"/>
                </a:solidFill>
              </a:rPr>
              <a:t>What are some ways that the balance of the carbon cycle is affected by human activity?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The Greenhouse Effect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6" y="1377157"/>
            <a:ext cx="8785225" cy="4337843"/>
          </a:xfrm>
        </p:spPr>
        <p:txBody>
          <a:bodyPr>
            <a:normAutofit/>
          </a:bodyPr>
          <a:lstStyle/>
          <a:p>
            <a:r>
              <a:rPr lang="en-CA" sz="3300" dirty="0"/>
              <a:t>The cause of </a:t>
            </a:r>
            <a:r>
              <a:rPr lang="en-CA" sz="3300" b="1" dirty="0"/>
              <a:t>global warming</a:t>
            </a:r>
          </a:p>
          <a:p>
            <a:pPr lvl="1"/>
            <a:r>
              <a:rPr lang="en-CA" sz="2900" dirty="0"/>
              <a:t>Excess CO</a:t>
            </a:r>
            <a:r>
              <a:rPr lang="en-CA" sz="2900" baseline="-25000" dirty="0"/>
              <a:t>2</a:t>
            </a:r>
            <a:r>
              <a:rPr lang="en-CA" sz="2900" dirty="0"/>
              <a:t> in the atmosphere acts like a blanket</a:t>
            </a:r>
          </a:p>
          <a:p>
            <a:r>
              <a:rPr lang="en-CA" sz="3300" dirty="0"/>
              <a:t>Where does the CO</a:t>
            </a:r>
            <a:r>
              <a:rPr lang="en-CA" sz="3300" baseline="-25000" dirty="0"/>
              <a:t>2</a:t>
            </a:r>
            <a:r>
              <a:rPr lang="en-CA" sz="3300" dirty="0"/>
              <a:t> come from?</a:t>
            </a:r>
          </a:p>
          <a:p>
            <a:pPr lvl="1"/>
            <a:r>
              <a:rPr lang="en-CA" sz="2900" dirty="0"/>
              <a:t>Burning of fossil fuels in factories and cars</a:t>
            </a:r>
          </a:p>
          <a:p>
            <a:pPr lvl="1"/>
            <a:r>
              <a:rPr lang="en-CA" sz="2900" dirty="0"/>
              <a:t>Mining </a:t>
            </a:r>
            <a:r>
              <a:rPr lang="en-CA" sz="2900" dirty="0">
                <a:sym typeface="Wingdings" pitchFamily="2" charset="2"/>
              </a:rPr>
              <a:t> removing more carbon from the earth</a:t>
            </a:r>
          </a:p>
          <a:p>
            <a:pPr lvl="1"/>
            <a:r>
              <a:rPr lang="en-CA" sz="2900" dirty="0">
                <a:sym typeface="Wingdings" pitchFamily="2" charset="2"/>
              </a:rPr>
              <a:t>Burning of rainforests  clearing farmland</a:t>
            </a:r>
          </a:p>
          <a:p>
            <a:pPr lvl="1"/>
            <a:r>
              <a:rPr lang="en-CA" sz="2900" dirty="0"/>
              <a:t>Destruction of rainforests reduces the number of trees to remove the CO</a:t>
            </a:r>
            <a:r>
              <a:rPr lang="en-CA" sz="2900" baseline="-25000" dirty="0"/>
              <a:t>2</a:t>
            </a:r>
            <a:endParaRPr lang="en-CA" sz="2900" dirty="0"/>
          </a:p>
          <a:p>
            <a:endParaRPr lang="en-CA" sz="3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Global Warming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1" y="1491457"/>
            <a:ext cx="8785225" cy="403304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CA" sz="3300" dirty="0"/>
              <a:t>Describes the increase in the earth’s atmospheric and ocean temperatures</a:t>
            </a:r>
          </a:p>
          <a:p>
            <a:pPr>
              <a:lnSpc>
                <a:spcPct val="90000"/>
              </a:lnSpc>
            </a:pPr>
            <a:r>
              <a:rPr lang="en-CA" sz="3300" dirty="0"/>
              <a:t>Caused by the Greenhouse effect</a:t>
            </a:r>
          </a:p>
          <a:p>
            <a:pPr lvl="1">
              <a:lnSpc>
                <a:spcPct val="90000"/>
              </a:lnSpc>
            </a:pPr>
            <a:r>
              <a:rPr lang="en-CA" sz="2900" dirty="0"/>
              <a:t>Radiation reaches earth from the sun</a:t>
            </a:r>
          </a:p>
          <a:p>
            <a:pPr lvl="1">
              <a:lnSpc>
                <a:spcPct val="90000"/>
              </a:lnSpc>
            </a:pPr>
            <a:r>
              <a:rPr lang="en-CA" sz="2900" dirty="0"/>
              <a:t>Some is blocked by the ozone layer, some not</a:t>
            </a:r>
          </a:p>
          <a:p>
            <a:pPr lvl="1">
              <a:lnSpc>
                <a:spcPct val="90000"/>
              </a:lnSpc>
            </a:pPr>
            <a:r>
              <a:rPr lang="en-CA" sz="2900" dirty="0"/>
              <a:t>Heat radiation reflects from the earth back into space</a:t>
            </a:r>
          </a:p>
          <a:p>
            <a:pPr lvl="1">
              <a:lnSpc>
                <a:spcPct val="90000"/>
              </a:lnSpc>
            </a:pPr>
            <a:r>
              <a:rPr lang="en-CA" sz="2900" dirty="0"/>
              <a:t>CO</a:t>
            </a:r>
            <a:r>
              <a:rPr lang="en-CA" sz="2900" baseline="-25000" dirty="0"/>
              <a:t>2</a:t>
            </a:r>
            <a:r>
              <a:rPr lang="en-CA" sz="2900" dirty="0"/>
              <a:t> and Methane (CH</a:t>
            </a:r>
            <a:r>
              <a:rPr lang="en-CA" sz="2900" baseline="-25000" dirty="0"/>
              <a:t>4</a:t>
            </a:r>
            <a:r>
              <a:rPr lang="en-CA" sz="2900" dirty="0"/>
              <a:t>) in the atmosphere absorbs some of this heat, reflecting it back to earth</a:t>
            </a:r>
          </a:p>
          <a:p>
            <a:pPr lvl="1">
              <a:lnSpc>
                <a:spcPct val="90000"/>
              </a:lnSpc>
            </a:pPr>
            <a:r>
              <a:rPr lang="en-CA" sz="2900" b="1" dirty="0"/>
              <a:t>The Result </a:t>
            </a:r>
            <a:r>
              <a:rPr lang="en-CA" sz="2900" b="1" dirty="0">
                <a:sym typeface="Wingdings" pitchFamily="2" charset="2"/>
              </a:rPr>
              <a:t></a:t>
            </a:r>
            <a:r>
              <a:rPr lang="en-CA" sz="2900" b="1" dirty="0"/>
              <a:t> </a:t>
            </a:r>
            <a:r>
              <a:rPr lang="en-CA" sz="2900" dirty="0"/>
              <a:t>The earth then gets warmer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Change &amp; Recovery in Ecosystems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What happens to the materials that make up a truck when it begins to rust?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What happens to the tree after it dies?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8590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3352" t="7207" r="4024" b="6306"/>
          <a:stretch>
            <a:fillRect/>
          </a:stretch>
        </p:blipFill>
        <p:spPr bwMode="auto">
          <a:xfrm>
            <a:off x="762000" y="3543299"/>
            <a:ext cx="3200400" cy="202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Effects of Global Warming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General Effects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61950" indent="-342900">
              <a:spcBef>
                <a:spcPct val="50000"/>
              </a:spcBef>
            </a:pPr>
            <a:r>
              <a:rPr lang="en-CA" dirty="0" smtClean="0"/>
              <a:t>Increase in global temperature</a:t>
            </a:r>
          </a:p>
          <a:p>
            <a:pPr marL="361950" indent="-342900">
              <a:spcBef>
                <a:spcPct val="50000"/>
              </a:spcBef>
            </a:pPr>
            <a:r>
              <a:rPr lang="en-CA" dirty="0" smtClean="0"/>
              <a:t>Changes in climate</a:t>
            </a:r>
          </a:p>
          <a:p>
            <a:pPr marL="361950" indent="-342900">
              <a:spcBef>
                <a:spcPct val="50000"/>
              </a:spcBef>
            </a:pPr>
            <a:r>
              <a:rPr lang="en-CA" dirty="0" smtClean="0"/>
              <a:t>Increasing ocean levels</a:t>
            </a:r>
          </a:p>
          <a:p>
            <a:pPr marL="361950" indent="-342900">
              <a:spcBef>
                <a:spcPct val="50000"/>
              </a:spcBef>
            </a:pPr>
            <a:r>
              <a:rPr lang="en-CA" dirty="0" smtClean="0"/>
              <a:t>Decreased Ozone layer</a:t>
            </a:r>
          </a:p>
          <a:p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Effects on Ecosystems</a:t>
            </a:r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194174" cy="3292740"/>
          </a:xfrm>
        </p:spPr>
        <p:txBody>
          <a:bodyPr/>
          <a:lstStyle/>
          <a:p>
            <a:pPr marL="342900" indent="-342900">
              <a:spcBef>
                <a:spcPct val="50000"/>
              </a:spcBef>
            </a:pPr>
            <a:r>
              <a:rPr lang="en-CA" dirty="0" smtClean="0"/>
              <a:t>Species forced out of habitats (possibly to extinction)</a:t>
            </a:r>
          </a:p>
          <a:p>
            <a:pPr marL="342900" indent="-342900">
              <a:spcBef>
                <a:spcPct val="50000"/>
              </a:spcBef>
            </a:pPr>
            <a:r>
              <a:rPr lang="en-CA" dirty="0" smtClean="0"/>
              <a:t>Other species may flourish</a:t>
            </a:r>
          </a:p>
          <a:p>
            <a:pPr marL="342900" indent="-342900">
              <a:spcBef>
                <a:spcPct val="50000"/>
              </a:spcBef>
            </a:pPr>
            <a:r>
              <a:rPr lang="en-CA" dirty="0" smtClean="0"/>
              <a:t>Less snow cover = less protection for some species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05200" y="5143500"/>
            <a:ext cx="1646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hlinkClick r:id="rId2" action="ppaction://hlinkfile"/>
              </a:rPr>
              <a:t>(ANIMATION)</a:t>
            </a:r>
            <a:endParaRPr lang="en-C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Are We Doing About It?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924299"/>
          </a:xfrm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CA" dirty="0" smtClean="0"/>
              <a:t>Reducing CO</a:t>
            </a:r>
            <a:r>
              <a:rPr lang="en-CA" baseline="-25000" dirty="0" smtClean="0"/>
              <a:t>2</a:t>
            </a:r>
            <a:r>
              <a:rPr lang="en-CA" dirty="0" smtClean="0"/>
              <a:t> output </a:t>
            </a:r>
          </a:p>
          <a:p>
            <a:pPr marL="781050" lvl="1" indent="-342900">
              <a:spcBef>
                <a:spcPct val="50000"/>
              </a:spcBef>
            </a:pPr>
            <a:r>
              <a:rPr lang="en-CA" dirty="0" smtClean="0"/>
              <a:t>1-tonne challenge, electric/ hybrid cars</a:t>
            </a:r>
          </a:p>
          <a:p>
            <a:pPr marL="781050" lvl="1" indent="-342900">
              <a:spcBef>
                <a:spcPct val="50000"/>
              </a:spcBef>
            </a:pPr>
            <a:r>
              <a:rPr lang="en-CA" dirty="0" smtClean="0"/>
              <a:t>Cutting back on energy consumption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CA" dirty="0" smtClean="0"/>
              <a:t>Kyoto Accord</a:t>
            </a:r>
          </a:p>
          <a:p>
            <a:pPr marL="781050" lvl="1" indent="-342900">
              <a:spcBef>
                <a:spcPct val="50000"/>
              </a:spcBef>
            </a:pPr>
            <a:r>
              <a:rPr lang="en-CA" dirty="0" smtClean="0"/>
              <a:t>Global agreement to reduce emissions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CA" dirty="0" smtClean="0"/>
              <a:t>Reducing deforestation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8649" y="2705100"/>
            <a:ext cx="220295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Nutrient Cycling, Interrupted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CA" sz="3700" dirty="0"/>
              <a:t>IN YOUR NOTEBOOK</a:t>
            </a:r>
            <a:br>
              <a:rPr lang="en-CA" sz="3700" dirty="0"/>
            </a:br>
            <a:endParaRPr lang="en-CA" sz="3700" dirty="0"/>
          </a:p>
          <a:p>
            <a:pPr algn="ctr">
              <a:buFontTx/>
              <a:buNone/>
            </a:pPr>
            <a:r>
              <a:rPr lang="en-CA" sz="3700" dirty="0"/>
              <a:t>How do you suppose human activities affect the other chemical cycles?</a:t>
            </a:r>
          </a:p>
          <a:p>
            <a:pPr algn="ctr">
              <a:buFontTx/>
              <a:buNone/>
            </a:pPr>
            <a:endParaRPr lang="en-CA" sz="3700" dirty="0"/>
          </a:p>
          <a:p>
            <a:pPr algn="ctr">
              <a:buFontTx/>
              <a:buNone/>
            </a:pPr>
            <a:r>
              <a:rPr lang="en-CA" dirty="0"/>
              <a:t>Think about the effects of agriculture and industry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Affects on Carbon &amp; Oxygen Cycles</a:t>
            </a:r>
            <a:endParaRPr lang="en-CA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1" y="1473200"/>
            <a:ext cx="8785225" cy="4203700"/>
          </a:xfrm>
        </p:spPr>
        <p:txBody>
          <a:bodyPr>
            <a:normAutofit fontScale="92500"/>
          </a:bodyPr>
          <a:lstStyle/>
          <a:p>
            <a:r>
              <a:rPr lang="en-CA" sz="3300" dirty="0" smtClean="0"/>
              <a:t>Eutrophication</a:t>
            </a:r>
            <a:endParaRPr lang="en-CA" sz="3300" dirty="0"/>
          </a:p>
          <a:p>
            <a:pPr lvl="1"/>
            <a:r>
              <a:rPr lang="en-CA" sz="2900" dirty="0" smtClean="0"/>
              <a:t>Fertilizer runoff increases growth in water</a:t>
            </a:r>
          </a:p>
          <a:p>
            <a:pPr lvl="1"/>
            <a:r>
              <a:rPr lang="en-CA" sz="2900" dirty="0" smtClean="0"/>
              <a:t>Increased </a:t>
            </a:r>
            <a:r>
              <a:rPr lang="en-CA" sz="2900" dirty="0"/>
              <a:t>nutrient levels released into the environment</a:t>
            </a:r>
          </a:p>
          <a:p>
            <a:pPr lvl="1"/>
            <a:r>
              <a:rPr lang="en-CA" sz="2900" dirty="0"/>
              <a:t>In aquatic ecosystems – Number of organisms increases, O</a:t>
            </a:r>
            <a:r>
              <a:rPr lang="en-CA" sz="2900" baseline="-25000" dirty="0"/>
              <a:t>2</a:t>
            </a:r>
            <a:r>
              <a:rPr lang="en-CA" sz="2900" dirty="0"/>
              <a:t> levels decrease as consumption increases</a:t>
            </a:r>
          </a:p>
          <a:p>
            <a:pPr lvl="1"/>
            <a:r>
              <a:rPr lang="en-CA" sz="2900" dirty="0"/>
              <a:t>The water becomes anaerobic (no oxygen), organisms die off</a:t>
            </a:r>
          </a:p>
          <a:p>
            <a:r>
              <a:rPr lang="en-CA" sz="3300" dirty="0" smtClean="0"/>
              <a:t>Habitat </a:t>
            </a:r>
            <a:r>
              <a:rPr lang="en-CA" sz="3300" dirty="0"/>
              <a:t>destruction &amp; exotic species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4 types of Pesticides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Herbicides </a:t>
            </a:r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b="1" dirty="0" smtClean="0"/>
              <a:t>kills plants</a:t>
            </a:r>
          </a:p>
          <a:p>
            <a:r>
              <a:rPr lang="en-US" b="1" dirty="0" smtClean="0"/>
              <a:t>Insecticides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smtClean="0"/>
              <a:t> kills insects</a:t>
            </a:r>
          </a:p>
          <a:p>
            <a:r>
              <a:rPr lang="en-US" b="1" dirty="0" smtClean="0"/>
              <a:t>Fungicides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smtClean="0"/>
              <a:t> kills fungi</a:t>
            </a:r>
          </a:p>
          <a:p>
            <a:r>
              <a:rPr lang="en-US" b="1" dirty="0" smtClean="0"/>
              <a:t>Bactericides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smtClean="0"/>
              <a:t> kills bacteria</a:t>
            </a:r>
          </a:p>
          <a:p>
            <a:pPr lvl="1"/>
            <a:r>
              <a:rPr lang="en-US" b="1" dirty="0" smtClean="0"/>
              <a:t>Antibiotics</a:t>
            </a:r>
          </a:p>
          <a:p>
            <a:pPr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0275" y="1790700"/>
            <a:ext cx="29813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Pesticides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First Generation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635904"/>
          </a:xfrm>
        </p:spPr>
        <p:txBody>
          <a:bodyPr/>
          <a:lstStyle/>
          <a:p>
            <a:r>
              <a:rPr lang="en-US" b="1" dirty="0" smtClean="0"/>
              <a:t>Substances such as sulfur, arsenic, lead and mercury. </a:t>
            </a:r>
          </a:p>
          <a:p>
            <a:pPr lvl="1"/>
            <a:r>
              <a:rPr lang="en-US" b="1" dirty="0" smtClean="0"/>
              <a:t>Banned usage around the world</a:t>
            </a:r>
          </a:p>
          <a:p>
            <a:pPr lvl="1"/>
            <a:r>
              <a:rPr lang="en-US" b="1" dirty="0" smtClean="0"/>
              <a:t>These are toxic to humans so people began to use plant extracts</a:t>
            </a:r>
          </a:p>
          <a:p>
            <a:pPr lvl="1"/>
            <a:r>
              <a:rPr lang="en-US" b="1" dirty="0" smtClean="0"/>
              <a:t>Still can be found in fish populations around the world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Second Generation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 smtClean="0"/>
              <a:t>Chemicals made in a lab</a:t>
            </a:r>
          </a:p>
          <a:p>
            <a:pPr lvl="1"/>
            <a:r>
              <a:rPr lang="en-US" b="1" dirty="0" smtClean="0"/>
              <a:t>Synthetic pesticides</a:t>
            </a:r>
          </a:p>
          <a:p>
            <a:pPr lvl="1"/>
            <a:r>
              <a:rPr lang="en-US" b="1" dirty="0" smtClean="0"/>
              <a:t>Not necessarily better than the first generation chemicals</a:t>
            </a:r>
          </a:p>
          <a:p>
            <a:pPr lvl="1"/>
            <a:r>
              <a:rPr lang="en-US" b="1" dirty="0" smtClean="0"/>
              <a:t>Chemicals like DDT or Round-Up</a:t>
            </a:r>
          </a:p>
          <a:p>
            <a:pPr lvl="1"/>
            <a:endParaRPr lang="en-C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Bioaccumulation &amp; Bioamplification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Bioaccumulation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Increase in concentration of a pesticide from the environment in all organisms in a food chain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Often insects consuming herbicides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Bioamplification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 higher up the food chain, and thus the higher the trophic level, the higher the concentration of toxins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Top carnivores end up with the greatest concentrations of toxins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4961215" y="5143500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CA" b="1" dirty="0" smtClean="0"/>
              <a:t>Figure 4 on page 54 in your book	</a:t>
            </a:r>
            <a:endParaRPr lang="en-CA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Bioaccumulation</a:t>
            </a:r>
            <a:endParaRPr lang="en-C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85900"/>
            <a:ext cx="5715000" cy="412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Bioamplification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162800" cy="4000499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Long-lived -  </a:t>
            </a:r>
            <a:br>
              <a:rPr lang="en-CA" dirty="0" smtClean="0"/>
            </a:br>
            <a:r>
              <a:rPr lang="en-CA" dirty="0" smtClean="0"/>
              <a:t>    Present for a long time in the system</a:t>
            </a:r>
          </a:p>
          <a:p>
            <a:r>
              <a:rPr lang="en-CA" dirty="0" smtClean="0"/>
              <a:t>Mobile  - </a:t>
            </a:r>
            <a:br>
              <a:rPr lang="en-CA" dirty="0" smtClean="0"/>
            </a:br>
            <a:r>
              <a:rPr lang="en-CA" dirty="0" smtClean="0"/>
              <a:t>   Easily passed up the food chain</a:t>
            </a:r>
          </a:p>
          <a:p>
            <a:r>
              <a:rPr lang="en-CA" dirty="0" smtClean="0"/>
              <a:t>Soluble in fats -</a:t>
            </a:r>
            <a:br>
              <a:rPr lang="en-CA" dirty="0" smtClean="0"/>
            </a:br>
            <a:r>
              <a:rPr lang="en-CA" dirty="0" smtClean="0"/>
              <a:t>  Dissolves in, and is stored in fatty tissue</a:t>
            </a:r>
          </a:p>
          <a:p>
            <a:r>
              <a:rPr lang="en-CA" dirty="0" smtClean="0"/>
              <a:t>Biologically active –</a:t>
            </a:r>
            <a:br>
              <a:rPr lang="en-CA" dirty="0" smtClean="0"/>
            </a:br>
            <a:r>
              <a:rPr lang="en-CA" dirty="0" smtClean="0"/>
              <a:t>  Affects biological body tissue</a:t>
            </a:r>
          </a:p>
          <a:p>
            <a:endParaRPr lang="en-CA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1714500"/>
            <a:ext cx="185166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Bioamplification</a:t>
            </a:r>
            <a:endParaRPr lang="en-C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24000"/>
            <a:ext cx="5181600" cy="406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Cycling of Matter in Ecosystems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876800" cy="40766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CA" dirty="0" smtClean="0"/>
              <a:t>Organic substances</a:t>
            </a:r>
          </a:p>
          <a:p>
            <a:pPr lvl="1">
              <a:lnSpc>
                <a:spcPct val="90000"/>
              </a:lnSpc>
            </a:pPr>
            <a:r>
              <a:rPr lang="en-CA" dirty="0" smtClean="0"/>
              <a:t>Contain atoms of </a:t>
            </a:r>
            <a:r>
              <a:rPr lang="en-CA" b="1" u="sng" dirty="0" smtClean="0"/>
              <a:t>Carbon and Hydrogen</a:t>
            </a:r>
          </a:p>
          <a:p>
            <a:pPr lvl="1">
              <a:lnSpc>
                <a:spcPct val="90000"/>
              </a:lnSpc>
            </a:pPr>
            <a:r>
              <a:rPr lang="en-CA" dirty="0" smtClean="0"/>
              <a:t>Are broken down into simpler forms in living things</a:t>
            </a:r>
          </a:p>
          <a:p>
            <a:pPr lvl="1">
              <a:lnSpc>
                <a:spcPct val="90000"/>
              </a:lnSpc>
            </a:pPr>
            <a:r>
              <a:rPr lang="en-CA" b="1" u="sng" dirty="0" smtClean="0"/>
              <a:t>Ex.</a:t>
            </a:r>
            <a:r>
              <a:rPr lang="en-CA" dirty="0" smtClean="0"/>
              <a:t> Sugar, carbohydrates, proteins, amino acids</a:t>
            </a:r>
            <a:br>
              <a:rPr lang="en-CA" dirty="0" smtClean="0"/>
            </a:br>
            <a:endParaRPr lang="en-CA" dirty="0" smtClean="0"/>
          </a:p>
          <a:p>
            <a:pPr>
              <a:lnSpc>
                <a:spcPct val="90000"/>
              </a:lnSpc>
            </a:pPr>
            <a:r>
              <a:rPr lang="en-CA" dirty="0" smtClean="0"/>
              <a:t>Inorganic substances</a:t>
            </a:r>
          </a:p>
          <a:p>
            <a:pPr lvl="1">
              <a:lnSpc>
                <a:spcPct val="90000"/>
              </a:lnSpc>
            </a:pPr>
            <a:r>
              <a:rPr lang="en-CA" dirty="0" smtClean="0"/>
              <a:t>Does </a:t>
            </a:r>
            <a:r>
              <a:rPr lang="en-CA" b="1" u="sng" dirty="0" smtClean="0"/>
              <a:t>not</a:t>
            </a:r>
            <a:r>
              <a:rPr lang="en-CA" dirty="0" smtClean="0"/>
              <a:t> contain combination of carbon and hydrogen</a:t>
            </a:r>
          </a:p>
          <a:p>
            <a:pPr lvl="1">
              <a:lnSpc>
                <a:spcPct val="90000"/>
              </a:lnSpc>
            </a:pPr>
            <a:r>
              <a:rPr lang="en-CA" b="1" u="sng" dirty="0" smtClean="0"/>
              <a:t>Ex.</a:t>
            </a:r>
            <a:r>
              <a:rPr lang="en-CA" dirty="0" smtClean="0"/>
              <a:t> Water (H</a:t>
            </a:r>
            <a:r>
              <a:rPr lang="en-CA" baseline="-25000" dirty="0" smtClean="0"/>
              <a:t>2</a:t>
            </a:r>
            <a:r>
              <a:rPr lang="en-CA" dirty="0" smtClean="0"/>
              <a:t>O), ammonia (NH</a:t>
            </a:r>
            <a:r>
              <a:rPr lang="en-CA" baseline="-25000" dirty="0" smtClean="0"/>
              <a:t>3</a:t>
            </a:r>
            <a:r>
              <a:rPr lang="en-CA" dirty="0" smtClean="0"/>
              <a:t>), Carbon dioxide (CO</a:t>
            </a:r>
            <a:r>
              <a:rPr lang="en-CA" baseline="-25000" dirty="0" smtClean="0"/>
              <a:t>2</a:t>
            </a:r>
            <a:r>
              <a:rPr lang="en-CA" dirty="0" smtClean="0"/>
              <a:t>)</a:t>
            </a:r>
            <a:endParaRPr lang="en-CA" b="1" u="sng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5168" y="1485900"/>
            <a:ext cx="275303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695700"/>
            <a:ext cx="2438400" cy="184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Pesticides: Past and Present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9242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4000" b="1" dirty="0" smtClean="0"/>
              <a:t>Past Chemical Pesticides</a:t>
            </a:r>
          </a:p>
          <a:p>
            <a:pPr lvl="1">
              <a:lnSpc>
                <a:spcPct val="90000"/>
              </a:lnSpc>
            </a:pPr>
            <a:r>
              <a:rPr lang="en-US" sz="4000" dirty="0" smtClean="0"/>
              <a:t>Stored in fat tissue</a:t>
            </a:r>
          </a:p>
          <a:p>
            <a:pPr lvl="1">
              <a:lnSpc>
                <a:spcPct val="90000"/>
              </a:lnSpc>
            </a:pPr>
            <a:r>
              <a:rPr lang="en-US" sz="4000" dirty="0" smtClean="0"/>
              <a:t>Not soluble in water</a:t>
            </a:r>
            <a:br>
              <a:rPr lang="en-US" sz="4000" dirty="0" smtClean="0"/>
            </a:br>
            <a:endParaRPr lang="en-US" sz="4000" dirty="0" smtClean="0"/>
          </a:p>
          <a:p>
            <a:pPr>
              <a:lnSpc>
                <a:spcPct val="90000"/>
              </a:lnSpc>
            </a:pPr>
            <a:r>
              <a:rPr lang="en-US" sz="4000" b="1" dirty="0" smtClean="0"/>
              <a:t>Modern Chemical Pesticides</a:t>
            </a:r>
          </a:p>
          <a:p>
            <a:pPr lvl="1">
              <a:lnSpc>
                <a:spcPct val="90000"/>
              </a:lnSpc>
            </a:pPr>
            <a:r>
              <a:rPr lang="en-US" sz="4000" dirty="0" smtClean="0"/>
              <a:t>Not stored in fat tissue</a:t>
            </a:r>
          </a:p>
          <a:p>
            <a:pPr lvl="1">
              <a:lnSpc>
                <a:spcPct val="90000"/>
              </a:lnSpc>
            </a:pPr>
            <a:r>
              <a:rPr lang="en-US" sz="4000" dirty="0" smtClean="0"/>
              <a:t>Soluble in water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Pesticide Resistance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848099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When pests become resistant to pesticides pesticide no longer effects them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Sometimes individuals have the genetic ability to resist a chemical. If all others die when they are sprayed, then the survivors are about to reproduce</a:t>
            </a:r>
          </a:p>
          <a:p>
            <a:r>
              <a:rPr lang="en-US" b="1" dirty="0" smtClean="0"/>
              <a:t>A resistant population of pests is created</a:t>
            </a:r>
            <a:endParaRPr lang="en-C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Resistance is Futile… Or Not</a:t>
            </a:r>
            <a:endParaRPr lang="en-CA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 contrast="-10000"/>
          </a:blip>
          <a:srcRect/>
          <a:stretch>
            <a:fillRect/>
          </a:stretch>
        </p:blipFill>
        <p:spPr bwMode="auto">
          <a:xfrm>
            <a:off x="990600" y="1485900"/>
            <a:ext cx="7086600" cy="405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err="1" smtClean="0"/>
              <a:t>Dichloro-diphenyl-trichloroethane</a:t>
            </a:r>
            <a:r>
              <a:rPr lang="en-CA" sz="3600" dirty="0" smtClean="0"/>
              <a:t> (DDT)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876800" cy="3848099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Pesticide that is suitable for bioamplification</a:t>
            </a:r>
          </a:p>
          <a:p>
            <a:pPr lvl="1"/>
            <a:r>
              <a:rPr lang="en-CA" dirty="0" smtClean="0"/>
              <a:t>Meets the 4 requirements </a:t>
            </a:r>
          </a:p>
          <a:p>
            <a:r>
              <a:rPr lang="en-CA" dirty="0" smtClean="0"/>
              <a:t>Has a half-life of 15 years </a:t>
            </a:r>
          </a:p>
          <a:p>
            <a:pPr lvl="1"/>
            <a:r>
              <a:rPr lang="en-CA" dirty="0" smtClean="0"/>
              <a:t>That is, every 15 years the amount left in the system will be reduced by one half.</a:t>
            </a:r>
          </a:p>
          <a:p>
            <a:pPr lvl="1"/>
            <a:r>
              <a:rPr lang="en-CA" dirty="0" smtClean="0"/>
              <a:t>If you use 100 kg of DDT, after 15 years it will be reduced to 50 kg, and after another 15 years it will be 25 kg, and so on.</a:t>
            </a:r>
            <a:endParaRPr lang="en-CA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097538"/>
            <a:ext cx="3352800" cy="243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Effects of DDT Usage in Borneo</a:t>
            </a:r>
            <a:endParaRPr lang="en-CA" dirty="0"/>
          </a:p>
        </p:txBody>
      </p:sp>
      <p:pic>
        <p:nvPicPr>
          <p:cNvPr id="6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33" t="5314" r="3233" b="13906"/>
          <a:stretch>
            <a:fillRect/>
          </a:stretch>
        </p:blipFill>
        <p:spPr>
          <a:xfrm>
            <a:off x="762000" y="1485900"/>
            <a:ext cx="7391400" cy="399357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Effects of DDT on Top Predators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000499"/>
          </a:xfrm>
        </p:spPr>
        <p:txBody>
          <a:bodyPr>
            <a:normAutofit fontScale="85000" lnSpcReduction="20000"/>
          </a:bodyPr>
          <a:lstStyle/>
          <a:p>
            <a:pPr marL="609600" indent="-609600"/>
            <a:r>
              <a:rPr lang="en-CA" dirty="0" smtClean="0"/>
              <a:t>Shell thinning</a:t>
            </a:r>
          </a:p>
          <a:p>
            <a:pPr marL="990600" lvl="1" indent="-533400">
              <a:buFontTx/>
              <a:buAutoNum type="arabicPeriod"/>
            </a:pPr>
            <a:r>
              <a:rPr lang="en-CA" dirty="0" smtClean="0"/>
              <a:t>Carnivorous birds such as ospreys and bald eagles eat other birds, dead animals and fish which contain a build-up of DDT</a:t>
            </a:r>
          </a:p>
          <a:p>
            <a:pPr marL="990600" lvl="1" indent="-533400">
              <a:buFontTx/>
              <a:buAutoNum type="arabicPeriod"/>
            </a:pPr>
            <a:r>
              <a:rPr lang="en-CA" dirty="0" smtClean="0"/>
              <a:t>DDT causes the shells to become too thin to allow the large females to sit on the eggs without them breaking</a:t>
            </a:r>
          </a:p>
          <a:p>
            <a:pPr marL="990600" lvl="1" indent="-533400">
              <a:buFontTx/>
              <a:buAutoNum type="arabicPeriod"/>
            </a:pPr>
            <a:r>
              <a:rPr lang="en-CA" dirty="0" smtClean="0"/>
              <a:t>Since eggs are being broken, the over-all population of these birds is declining</a:t>
            </a:r>
          </a:p>
          <a:p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After DDT was banned in the US and Canada in the early 1970’s the bird populations of recovered.</a:t>
            </a:r>
          </a:p>
          <a:p>
            <a:r>
              <a:rPr lang="en-CA" dirty="0" smtClean="0"/>
              <a:t>DDT </a:t>
            </a:r>
            <a:r>
              <a:rPr lang="en-CA" dirty="0" err="1" smtClean="0"/>
              <a:t>bioaccumulates</a:t>
            </a:r>
            <a:r>
              <a:rPr lang="en-CA" dirty="0" smtClean="0"/>
              <a:t> in humans the same as it would other animals</a:t>
            </a:r>
          </a:p>
          <a:p>
            <a:r>
              <a:rPr lang="en-CA" dirty="0" smtClean="0"/>
              <a:t>Male birds have also become more feminine as the DDT mimics female sex hormones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Couple Final Questions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/>
              <a:t>Not all countries, like Mexico for example, have banned the use of DDT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Since birds migrate from winter to summer from one country another, do you think the birds are 100% safe from the presence and the effects of DDT? Why?</a:t>
            </a:r>
          </a:p>
          <a:p>
            <a:pPr lvl="1"/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CA" dirty="0" smtClean="0"/>
              <a:t>How do you think a pesticide like DDT would affect the over all biodiversity in an ecosystem?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Chapter Two Review </a:t>
            </a:r>
            <a:r>
              <a:rPr lang="en-CA" smtClean="0"/>
              <a:t>&amp; Test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Chapter Review questions:</a:t>
            </a:r>
            <a:br>
              <a:rPr lang="en-CA" dirty="0" smtClean="0"/>
            </a:br>
            <a:r>
              <a:rPr lang="en-CA" dirty="0" smtClean="0"/>
              <a:t>Handout due: ________________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Chapter 2 </a:t>
            </a:r>
            <a:r>
              <a:rPr lang="en-CA" smtClean="0"/>
              <a:t>Test date: ____________________</a:t>
            </a:r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8229600" cy="952500"/>
          </a:xfrm>
        </p:spPr>
        <p:txBody>
          <a:bodyPr>
            <a:noAutofit/>
          </a:bodyPr>
          <a:lstStyle/>
          <a:p>
            <a:r>
              <a:rPr lang="en-CA" sz="3600" dirty="0"/>
              <a:t>Biological Processes </a:t>
            </a:r>
            <a:r>
              <a:rPr lang="en-CA" sz="3600" dirty="0" smtClean="0"/>
              <a:t>Involved in Nutrient Cycling</a:t>
            </a:r>
            <a:endParaRPr lang="en-CA" sz="36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5900"/>
            <a:ext cx="8305800" cy="4191000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en-CA" sz="3300" dirty="0"/>
              <a:t>Photosynthesis</a:t>
            </a:r>
          </a:p>
          <a:p>
            <a:pPr marL="990600" lvl="1" indent="-533400"/>
            <a:r>
              <a:rPr lang="en-CA" sz="2900" dirty="0"/>
              <a:t>Plants convert CO</a:t>
            </a:r>
            <a:r>
              <a:rPr lang="en-CA" sz="2900" baseline="-25000" dirty="0"/>
              <a:t>2</a:t>
            </a:r>
            <a:r>
              <a:rPr lang="en-CA" sz="2900" dirty="0"/>
              <a:t> and H</a:t>
            </a:r>
            <a:r>
              <a:rPr lang="en-CA" sz="2900" baseline="-25000" dirty="0"/>
              <a:t>2</a:t>
            </a:r>
            <a:r>
              <a:rPr lang="en-CA" sz="2900" dirty="0"/>
              <a:t>O into O</a:t>
            </a:r>
            <a:r>
              <a:rPr lang="en-CA" sz="2900" baseline="-25000" dirty="0"/>
              <a:t>2</a:t>
            </a:r>
            <a:r>
              <a:rPr lang="en-CA" sz="2900" dirty="0"/>
              <a:t> and sugar</a:t>
            </a:r>
          </a:p>
          <a:p>
            <a:pPr marL="990600" lvl="1" indent="-533400">
              <a:buFontTx/>
              <a:buNone/>
            </a:pPr>
            <a:r>
              <a:rPr lang="en-US" sz="2900" dirty="0">
                <a:solidFill>
                  <a:srgbClr val="FF0000"/>
                </a:solidFill>
              </a:rPr>
              <a:t>6CO</a:t>
            </a:r>
            <a:r>
              <a:rPr lang="en-US" sz="2900" baseline="-25000" dirty="0">
                <a:solidFill>
                  <a:srgbClr val="FF0000"/>
                </a:solidFill>
              </a:rPr>
              <a:t>2</a:t>
            </a:r>
            <a:r>
              <a:rPr lang="en-US" sz="2900" dirty="0">
                <a:solidFill>
                  <a:srgbClr val="FF0000"/>
                </a:solidFill>
              </a:rPr>
              <a:t> + 6H</a:t>
            </a:r>
            <a:r>
              <a:rPr lang="en-US" sz="2900" baseline="-25000" dirty="0">
                <a:solidFill>
                  <a:srgbClr val="FF0000"/>
                </a:solidFill>
              </a:rPr>
              <a:t>2</a:t>
            </a:r>
            <a:r>
              <a:rPr lang="en-US" sz="2900" dirty="0">
                <a:solidFill>
                  <a:srgbClr val="FF0000"/>
                </a:solidFill>
              </a:rPr>
              <a:t>O + energy → C</a:t>
            </a:r>
            <a:r>
              <a:rPr lang="en-US" sz="2900" baseline="-25000" dirty="0">
                <a:solidFill>
                  <a:srgbClr val="FF0000"/>
                </a:solidFill>
              </a:rPr>
              <a:t>6</a:t>
            </a:r>
            <a:r>
              <a:rPr lang="en-US" sz="2900" dirty="0">
                <a:solidFill>
                  <a:srgbClr val="FF0000"/>
                </a:solidFill>
              </a:rPr>
              <a:t>H</a:t>
            </a:r>
            <a:r>
              <a:rPr lang="en-US" sz="2900" baseline="-25000" dirty="0">
                <a:solidFill>
                  <a:srgbClr val="FF0000"/>
                </a:solidFill>
              </a:rPr>
              <a:t>12</a:t>
            </a:r>
            <a:r>
              <a:rPr lang="en-US" sz="2900" dirty="0">
                <a:solidFill>
                  <a:srgbClr val="FF0000"/>
                </a:solidFill>
              </a:rPr>
              <a:t>O</a:t>
            </a:r>
            <a:r>
              <a:rPr lang="en-US" sz="2900" baseline="-25000" dirty="0">
                <a:solidFill>
                  <a:srgbClr val="FF0000"/>
                </a:solidFill>
              </a:rPr>
              <a:t>6</a:t>
            </a:r>
            <a:r>
              <a:rPr lang="en-US" sz="2900" dirty="0">
                <a:solidFill>
                  <a:srgbClr val="FF0000"/>
                </a:solidFill>
              </a:rPr>
              <a:t> + 6O</a:t>
            </a:r>
            <a:r>
              <a:rPr lang="en-US" sz="2900" baseline="-25000" dirty="0">
                <a:solidFill>
                  <a:srgbClr val="FF0000"/>
                </a:solidFill>
              </a:rPr>
              <a:t>2</a:t>
            </a:r>
            <a:r>
              <a:rPr lang="en-CA" sz="2900" dirty="0">
                <a:solidFill>
                  <a:srgbClr val="FF0000"/>
                </a:solidFill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CA" sz="3300" dirty="0"/>
              <a:t>Respiration</a:t>
            </a:r>
          </a:p>
          <a:p>
            <a:pPr marL="990600" lvl="1" indent="-533400"/>
            <a:r>
              <a:rPr lang="en-CA" sz="2900" dirty="0"/>
              <a:t>Animals AND plants </a:t>
            </a:r>
            <a:r>
              <a:rPr lang="en-CA" sz="3300" dirty="0"/>
              <a:t>use</a:t>
            </a:r>
            <a:r>
              <a:rPr lang="en-CA" sz="2900" dirty="0"/>
              <a:t> O</a:t>
            </a:r>
            <a:r>
              <a:rPr lang="en-CA" sz="2900" baseline="-25000" dirty="0"/>
              <a:t>2</a:t>
            </a:r>
            <a:r>
              <a:rPr lang="en-CA" sz="2900" dirty="0"/>
              <a:t> and sugar, converting it to CO</a:t>
            </a:r>
            <a:r>
              <a:rPr lang="en-CA" sz="2900" baseline="-25000" dirty="0"/>
              <a:t>2</a:t>
            </a:r>
            <a:r>
              <a:rPr lang="en-CA" sz="2900" dirty="0"/>
              <a:t> and H</a:t>
            </a:r>
            <a:r>
              <a:rPr lang="en-CA" sz="2900" baseline="-25000" dirty="0"/>
              <a:t>2</a:t>
            </a:r>
            <a:r>
              <a:rPr lang="en-CA" sz="2900" dirty="0"/>
              <a:t>O</a:t>
            </a:r>
          </a:p>
          <a:p>
            <a:pPr marL="990600" lvl="1" indent="-533400">
              <a:buFontTx/>
              <a:buNone/>
            </a:pPr>
            <a:r>
              <a:rPr lang="en-US" sz="2900" dirty="0">
                <a:solidFill>
                  <a:srgbClr val="FF0000"/>
                </a:solidFill>
              </a:rPr>
              <a:t>C</a:t>
            </a:r>
            <a:r>
              <a:rPr lang="en-US" sz="2900" baseline="-25000" dirty="0">
                <a:solidFill>
                  <a:srgbClr val="FF0000"/>
                </a:solidFill>
              </a:rPr>
              <a:t>6</a:t>
            </a:r>
            <a:r>
              <a:rPr lang="en-US" sz="2900" dirty="0">
                <a:solidFill>
                  <a:srgbClr val="FF0000"/>
                </a:solidFill>
              </a:rPr>
              <a:t>H</a:t>
            </a:r>
            <a:r>
              <a:rPr lang="en-US" sz="2900" baseline="-25000" dirty="0">
                <a:solidFill>
                  <a:srgbClr val="FF0000"/>
                </a:solidFill>
              </a:rPr>
              <a:t>12</a:t>
            </a:r>
            <a:r>
              <a:rPr lang="en-US" sz="2900" dirty="0">
                <a:solidFill>
                  <a:srgbClr val="FF0000"/>
                </a:solidFill>
              </a:rPr>
              <a:t>O</a:t>
            </a:r>
            <a:r>
              <a:rPr lang="en-US" sz="2900" baseline="-25000" dirty="0">
                <a:solidFill>
                  <a:srgbClr val="FF0000"/>
                </a:solidFill>
              </a:rPr>
              <a:t>6</a:t>
            </a:r>
            <a:r>
              <a:rPr lang="en-US" sz="2900" dirty="0">
                <a:solidFill>
                  <a:srgbClr val="FF0000"/>
                </a:solidFill>
              </a:rPr>
              <a:t> + 6O</a:t>
            </a:r>
            <a:r>
              <a:rPr lang="en-US" sz="2900" baseline="-25000" dirty="0">
                <a:solidFill>
                  <a:srgbClr val="FF0000"/>
                </a:solidFill>
              </a:rPr>
              <a:t>2</a:t>
            </a:r>
            <a:r>
              <a:rPr lang="en-US" sz="2900" dirty="0">
                <a:solidFill>
                  <a:srgbClr val="FF0000"/>
                </a:solidFill>
              </a:rPr>
              <a:t> → 6CO</a:t>
            </a:r>
            <a:r>
              <a:rPr lang="en-US" sz="2900" baseline="-25000" dirty="0">
                <a:solidFill>
                  <a:srgbClr val="FF0000"/>
                </a:solidFill>
              </a:rPr>
              <a:t>2</a:t>
            </a:r>
            <a:r>
              <a:rPr lang="en-US" sz="2900" dirty="0">
                <a:solidFill>
                  <a:srgbClr val="FF0000"/>
                </a:solidFill>
              </a:rPr>
              <a:t> + 6H</a:t>
            </a:r>
            <a:r>
              <a:rPr lang="en-US" sz="2900" baseline="-25000" dirty="0">
                <a:solidFill>
                  <a:srgbClr val="FF0000"/>
                </a:solidFill>
              </a:rPr>
              <a:t>2</a:t>
            </a:r>
            <a:r>
              <a:rPr lang="en-US" sz="2900" dirty="0">
                <a:solidFill>
                  <a:srgbClr val="FF0000"/>
                </a:solidFill>
              </a:rPr>
              <a:t>O + energy</a:t>
            </a:r>
            <a:r>
              <a:rPr lang="en-CA" sz="29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More Processes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2400"/>
            <a:ext cx="8229600" cy="4292600"/>
          </a:xfrm>
        </p:spPr>
        <p:txBody>
          <a:bodyPr>
            <a:normAutofit fontScale="85000" lnSpcReduction="10000"/>
          </a:bodyPr>
          <a:lstStyle/>
          <a:p>
            <a:pPr marL="609600" indent="-609600">
              <a:buClr>
                <a:schemeClr val="tx1"/>
              </a:buClr>
              <a:buFontTx/>
              <a:buAutoNum type="arabicPeriod" startAt="3"/>
            </a:pPr>
            <a:r>
              <a:rPr lang="en-CA" sz="3300" dirty="0"/>
              <a:t>Decomposition</a:t>
            </a:r>
          </a:p>
          <a:p>
            <a:pPr marL="990600" lvl="1" indent="-533400">
              <a:buClr>
                <a:schemeClr val="tx1"/>
              </a:buClr>
              <a:buFontTx/>
              <a:buChar char="•"/>
            </a:pPr>
            <a:r>
              <a:rPr lang="en-CA" dirty="0"/>
              <a:t>Remains of dead organisms are broken down by bacteria and fungi</a:t>
            </a:r>
          </a:p>
          <a:p>
            <a:pPr marL="990600" lvl="1" indent="-533400">
              <a:buClr>
                <a:schemeClr val="tx1"/>
              </a:buClr>
              <a:buFontTx/>
              <a:buChar char="•"/>
            </a:pPr>
            <a:r>
              <a:rPr lang="en-CA" dirty="0"/>
              <a:t>All molecules are released into soil</a:t>
            </a:r>
          </a:p>
          <a:p>
            <a:pPr marL="609600" indent="-609600">
              <a:buClr>
                <a:schemeClr val="tx1"/>
              </a:buClr>
              <a:buFontTx/>
              <a:buAutoNum type="arabicPeriod" startAt="4"/>
            </a:pPr>
            <a:r>
              <a:rPr lang="en-CA" sz="3300" dirty="0"/>
              <a:t>Excretion</a:t>
            </a:r>
          </a:p>
          <a:p>
            <a:pPr marL="990600" lvl="1" indent="-533400">
              <a:buClr>
                <a:schemeClr val="tx1"/>
              </a:buClr>
              <a:buFontTx/>
              <a:buChar char="•"/>
            </a:pPr>
            <a:r>
              <a:rPr lang="en-CA" dirty="0"/>
              <a:t>Waste material from animals is broken down and returned to the soil</a:t>
            </a:r>
          </a:p>
          <a:p>
            <a:pPr marL="609600" indent="-609600">
              <a:buClr>
                <a:schemeClr val="tx1"/>
              </a:buClr>
              <a:buFontTx/>
              <a:buAutoNum type="arabicPeriod" startAt="5"/>
            </a:pPr>
            <a:r>
              <a:rPr lang="en-CA" sz="3300" dirty="0"/>
              <a:t>Assimilation</a:t>
            </a:r>
          </a:p>
          <a:p>
            <a:pPr marL="990600" lvl="1" indent="-533400">
              <a:buClr>
                <a:schemeClr val="tx1"/>
              </a:buClr>
              <a:buFontTx/>
              <a:buChar char="•"/>
            </a:pPr>
            <a:r>
              <a:rPr lang="en-CA" dirty="0"/>
              <a:t>Conversion of molecules into a useable form by bacteria</a:t>
            </a:r>
          </a:p>
          <a:p>
            <a:pPr marL="990600" lvl="1" indent="-533400">
              <a:buClr>
                <a:schemeClr val="tx1"/>
              </a:buClr>
              <a:buFontTx/>
              <a:buChar char="•"/>
            </a:pPr>
            <a:r>
              <a:rPr lang="en-CA" dirty="0"/>
              <a:t>Nitrification, denitrification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Cycling of Organic Matter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724400" cy="3771899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The atoms and molecules available to make up organisms on earth is limited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All the atoms MUST be recycled in order for new organisms to form.</a:t>
            </a:r>
          </a:p>
          <a:p>
            <a:pPr lvl="1"/>
            <a:r>
              <a:rPr lang="en-CA" dirty="0" smtClean="0"/>
              <a:t>It is very likely that at least one </a:t>
            </a:r>
            <a:br>
              <a:rPr lang="en-CA" dirty="0" smtClean="0"/>
            </a:br>
            <a:r>
              <a:rPr lang="en-CA" dirty="0" smtClean="0"/>
              <a:t>of the carbon atoms in your body </a:t>
            </a:r>
            <a:br>
              <a:rPr lang="en-CA" dirty="0" smtClean="0"/>
            </a:br>
            <a:r>
              <a:rPr lang="en-CA" dirty="0" smtClean="0"/>
              <a:t>was also in a 70 million year old </a:t>
            </a:r>
            <a:br>
              <a:rPr lang="en-CA" dirty="0" smtClean="0"/>
            </a:br>
            <a:r>
              <a:rPr lang="en-CA" dirty="0" smtClean="0"/>
              <a:t>dinosaur</a:t>
            </a:r>
          </a:p>
          <a:p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114359"/>
            <a:ext cx="3200400" cy="240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Recycling of Matter by Micro-organisms</a:t>
            </a:r>
            <a:endParaRPr lang="en-CA" sz="3600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8000" contrast="24000"/>
          </a:blip>
          <a:srcRect t="10965"/>
          <a:stretch>
            <a:fillRect/>
          </a:stretch>
        </p:blipFill>
        <p:spPr>
          <a:xfrm>
            <a:off x="914400" y="1562100"/>
            <a:ext cx="7494284" cy="409359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Matter Cycle</a:t>
            </a:r>
            <a:endParaRPr lang="en-CA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</p:nvPr>
        </p:nvGraphicFramePr>
        <p:xfrm>
          <a:off x="457200" y="1562100"/>
          <a:ext cx="4114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Left-Right Arrow 19"/>
          <p:cNvSpPr/>
          <p:nvPr/>
        </p:nvSpPr>
        <p:spPr bwMode="auto">
          <a:xfrm>
            <a:off x="1676400" y="3009900"/>
            <a:ext cx="1676400" cy="228600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Left-Right Arrow 20"/>
          <p:cNvSpPr/>
          <p:nvPr/>
        </p:nvSpPr>
        <p:spPr bwMode="auto">
          <a:xfrm rot="2287401">
            <a:off x="1415762" y="3888413"/>
            <a:ext cx="1676400" cy="228600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0" y="1485900"/>
            <a:ext cx="4572000" cy="41088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CA" u="none" dirty="0" smtClean="0"/>
              <a:t>Dead plants and animals are broken down by decomposers – their atoms / molecules are released into the system to be re-used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CA" u="none" dirty="0" smtClean="0"/>
              <a:t> Atoms, molecules accumulate in the soil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CA" u="none" dirty="0" smtClean="0"/>
              <a:t>Nutrients are taken up by grasses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CA" u="none" dirty="0" smtClean="0"/>
              <a:t>Cows eat the grass – nutrients and atoms are passed on to the cow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CA" u="none" dirty="0" smtClean="0"/>
              <a:t>Person eats cow – nutrients and atoms are passed on to person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CA" u="none" dirty="0" smtClean="0"/>
              <a:t>Each of these things can die, the atoms are broken down by decomposers and recycled for the next living things</a:t>
            </a:r>
            <a:endParaRPr lang="en-CA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Oxygen Cycle</a:t>
            </a:r>
            <a:endParaRPr lang="en-CA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>
          <a:xfrm>
            <a:off x="304800" y="1524001"/>
            <a:ext cx="5562600" cy="3585104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b="1" dirty="0" smtClean="0"/>
              <a:t>Respiration:</a:t>
            </a:r>
          </a:p>
          <a:p>
            <a:pPr lvl="1">
              <a:spcBef>
                <a:spcPct val="50000"/>
              </a:spcBef>
            </a:pPr>
            <a:r>
              <a:rPr lang="en-US" sz="2000" dirty="0" smtClean="0"/>
              <a:t>C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 + 6O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6CO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+ 6H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 + energy</a:t>
            </a:r>
            <a:endParaRPr lang="en-US" sz="2000" b="1" dirty="0" smtClean="0"/>
          </a:p>
          <a:p>
            <a:pPr>
              <a:spcBef>
                <a:spcPct val="50000"/>
              </a:spcBef>
            </a:pPr>
            <a:r>
              <a:rPr lang="en-US" b="1" dirty="0" smtClean="0"/>
              <a:t>Photosynthesis:</a:t>
            </a:r>
            <a:endParaRPr lang="en-US" dirty="0" smtClean="0"/>
          </a:p>
          <a:p>
            <a:pPr lvl="1">
              <a:spcBef>
                <a:spcPct val="50000"/>
              </a:spcBef>
            </a:pPr>
            <a:r>
              <a:rPr lang="en-US" sz="2000" dirty="0" smtClean="0"/>
              <a:t>6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+ 6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 + light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C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 + 6O</a:t>
            </a:r>
            <a:r>
              <a:rPr lang="en-US" sz="2000" baseline="-25000" dirty="0" smtClean="0"/>
              <a:t>2</a:t>
            </a:r>
            <a:br>
              <a:rPr lang="en-US" sz="2000" baseline="-25000" dirty="0" smtClean="0"/>
            </a:br>
            <a:endParaRPr lang="en-US" sz="2000" baseline="-25000" dirty="0" smtClean="0"/>
          </a:p>
          <a:p>
            <a:pPr>
              <a:spcBef>
                <a:spcPct val="50000"/>
              </a:spcBef>
            </a:pPr>
            <a:r>
              <a:rPr lang="en-US" baseline="-25000" dirty="0" smtClean="0"/>
              <a:t>What do you notice about these two chemical reactions?</a:t>
            </a:r>
            <a:endParaRPr lang="en-US" dirty="0" smtClean="0"/>
          </a:p>
          <a:p>
            <a:pPr lvl="1">
              <a:spcBef>
                <a:spcPct val="50000"/>
              </a:spcBef>
            </a:pPr>
            <a:endParaRPr lang="en-US" sz="2000" b="1" dirty="0" smtClean="0"/>
          </a:p>
          <a:p>
            <a:endParaRPr lang="en-CA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714500"/>
            <a:ext cx="340836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theme/theme1.xml><?xml version="1.0" encoding="utf-8"?>
<a:theme xmlns:a="http://schemas.openxmlformats.org/drawingml/2006/main" name="Biology 3201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Biology 3201</Template>
  <TotalTime>531</TotalTime>
  <Words>1359</Words>
  <Application>Microsoft Office PowerPoint</Application>
  <PresentationFormat>On-screen Show (16:10)</PresentationFormat>
  <Paragraphs>214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Biology 3201</vt:lpstr>
      <vt:lpstr>UNIT 1 SUSTAINING ECOSYSTEMS</vt:lpstr>
      <vt:lpstr>Change &amp; Recovery in Ecosystems</vt:lpstr>
      <vt:lpstr>Cycling of Matter in Ecosystems</vt:lpstr>
      <vt:lpstr>Biological Processes Involved in Nutrient Cycling</vt:lpstr>
      <vt:lpstr>More Processes</vt:lpstr>
      <vt:lpstr>Cycling of Organic Matter</vt:lpstr>
      <vt:lpstr>Recycling of Matter by Micro-organisms</vt:lpstr>
      <vt:lpstr>The Matter Cycle</vt:lpstr>
      <vt:lpstr>The Oxygen Cycle</vt:lpstr>
      <vt:lpstr>The Oxygen Cycle</vt:lpstr>
      <vt:lpstr>The Carbon Cycle</vt:lpstr>
      <vt:lpstr>The Carbon Cycle</vt:lpstr>
      <vt:lpstr>The Nitrogen Cycle</vt:lpstr>
      <vt:lpstr>The Nitrogen Cycle</vt:lpstr>
      <vt:lpstr>The Nitrogen Cycle</vt:lpstr>
      <vt:lpstr>Nitrogen Cycle</vt:lpstr>
      <vt:lpstr>Question</vt:lpstr>
      <vt:lpstr>The Greenhouse Effect</vt:lpstr>
      <vt:lpstr>Global Warming</vt:lpstr>
      <vt:lpstr>Effects of Global Warming</vt:lpstr>
      <vt:lpstr>What Are We Doing About It?</vt:lpstr>
      <vt:lpstr>Nutrient Cycling, Interrupted</vt:lpstr>
      <vt:lpstr>Affects on Carbon &amp; Oxygen Cycles</vt:lpstr>
      <vt:lpstr>4 types of Pesticides</vt:lpstr>
      <vt:lpstr>Pesticides</vt:lpstr>
      <vt:lpstr>Bioaccumulation &amp; Bioamplification</vt:lpstr>
      <vt:lpstr>Bioaccumulation</vt:lpstr>
      <vt:lpstr>Bioamplification</vt:lpstr>
      <vt:lpstr>Bioamplification</vt:lpstr>
      <vt:lpstr>Pesticides: Past and Present</vt:lpstr>
      <vt:lpstr>Pesticide Resistance</vt:lpstr>
      <vt:lpstr>Resistance is Futile… Or Not</vt:lpstr>
      <vt:lpstr>Dichloro-diphenyl-trichloroethane (DDT)</vt:lpstr>
      <vt:lpstr>Effects of DDT Usage in Borneo</vt:lpstr>
      <vt:lpstr>Effects of DDT on Top Predators</vt:lpstr>
      <vt:lpstr>A Couple Final Questions</vt:lpstr>
      <vt:lpstr>Chapter Two Review &amp; Test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SUSTAINING ECOSYSTEMS</dc:title>
  <dc:creator>Scott Oosterom</dc:creator>
  <cp:lastModifiedBy>Scott Oosterom</cp:lastModifiedBy>
  <cp:revision>55</cp:revision>
  <dcterms:created xsi:type="dcterms:W3CDTF">2008-09-26T13:14:13Z</dcterms:created>
  <dcterms:modified xsi:type="dcterms:W3CDTF">2008-10-03T12:27:14Z</dcterms:modified>
</cp:coreProperties>
</file>