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9" r:id="rId1"/>
  </p:sldMasterIdLst>
  <p:sldIdLst>
    <p:sldId id="256" r:id="rId2"/>
    <p:sldId id="271" r:id="rId3"/>
    <p:sldId id="273" r:id="rId4"/>
    <p:sldId id="274" r:id="rId5"/>
    <p:sldId id="275" r:id="rId6"/>
    <p:sldId id="276" r:id="rId7"/>
    <p:sldId id="277" r:id="rId8"/>
    <p:sldId id="278" r:id="rId9"/>
    <p:sldId id="279" r:id="rId10"/>
    <p:sldId id="280" r:id="rId11"/>
    <p:sldId id="281" r:id="rId12"/>
    <p:sldId id="282" r:id="rId13"/>
    <p:sldId id="283"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148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92D02538-51DD-CF4A-BF1A-B45AC0D8A66F}" type="datetimeFigureOut">
              <a:rPr lang="en-US" smtClean="0"/>
              <a:pPr/>
              <a:t>5/31/2010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56213-B4C4-4C5C-8EAE-01416D175C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2D02538-51DD-CF4A-BF1A-B45AC0D8A66F}" type="datetimeFigureOut">
              <a:rPr lang="en-US" smtClean="0"/>
              <a:pPr/>
              <a:t>5/31/2010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64557-8231-1F4B-980B-E44DC0C4395F}"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92D02538-51DD-CF4A-BF1A-B45AC0D8A66F}" type="datetimeFigureOut">
              <a:rPr lang="en-US" smtClean="0"/>
              <a:pPr/>
              <a:t>5/31/2010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4557-8231-1F4B-980B-E44DC0C439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92D02538-51DD-CF4A-BF1A-B45AC0D8A66F}" type="datetimeFigureOut">
              <a:rPr lang="en-US" smtClean="0"/>
              <a:pPr/>
              <a:t>5/31/2010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4557-8231-1F4B-980B-E44DC0C439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92D02538-51DD-CF4A-BF1A-B45AC0D8A66F}" type="datetimeFigureOut">
              <a:rPr lang="en-US" smtClean="0"/>
              <a:pPr/>
              <a:t>5/31/2010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4557-8231-1F4B-980B-E44DC0C439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92D02538-51DD-CF4A-BF1A-B45AC0D8A66F}" type="datetimeFigureOut">
              <a:rPr lang="en-US" smtClean="0"/>
              <a:pPr/>
              <a:t>5/31/2010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4557-8231-1F4B-980B-E44DC0C4395F}"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2D02538-51DD-CF4A-BF1A-B45AC0D8A66F}" type="datetimeFigureOut">
              <a:rPr lang="en-US" smtClean="0"/>
              <a:pPr/>
              <a:t>5/31/2010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02B71-8991-4516-A01E-F1A9ACD28B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92D02538-51DD-CF4A-BF1A-B45AC0D8A66F}" type="datetimeFigureOut">
              <a:rPr lang="en-US" smtClean="0"/>
              <a:pPr/>
              <a:t>5/31/2010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64557-8231-1F4B-980B-E44DC0C439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92D02538-51DD-CF4A-BF1A-B45AC0D8A66F}" type="datetimeFigureOut">
              <a:rPr lang="en-US" smtClean="0"/>
              <a:pPr/>
              <a:t>5/31/2010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764557-8231-1F4B-980B-E44DC0C439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92D02538-51DD-CF4A-BF1A-B45AC0D8A66F}" type="datetimeFigureOut">
              <a:rPr lang="en-US" smtClean="0"/>
              <a:pPr/>
              <a:t>5/31/2010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64557-8231-1F4B-980B-E44DC0C439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02538-51DD-CF4A-BF1A-B45AC0D8A66F}" type="datetimeFigureOut">
              <a:rPr lang="en-US" smtClean="0"/>
              <a:pPr/>
              <a:t>5/31/2010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764557-8231-1F4B-980B-E44DC0C439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2D02538-51DD-CF4A-BF1A-B45AC0D8A66F}" type="datetimeFigureOut">
              <a:rPr lang="en-US" smtClean="0"/>
              <a:pPr/>
              <a:t>5/31/2010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92D02538-51DD-CF4A-BF1A-B45AC0D8A66F}" type="datetimeFigureOut">
              <a:rPr lang="en-US" smtClean="0"/>
              <a:pPr/>
              <a:t>5/31/2010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89764557-8231-1F4B-980B-E44DC0C439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www.youtube.com/watch?v=fN_NmCpry38"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 Placeholder 38"/>
          <p:cNvSpPr>
            <a:spLocks noGrp="1"/>
          </p:cNvSpPr>
          <p:nvPr>
            <p:ph type="body" idx="1"/>
          </p:nvPr>
        </p:nvSpPr>
        <p:spPr>
          <a:xfrm>
            <a:off x="4129478" y="5971057"/>
            <a:ext cx="5334181" cy="591295"/>
          </a:xfrm>
        </p:spPr>
        <p:txBody>
          <a:bodyPr>
            <a:noAutofit/>
          </a:bodyPr>
          <a:lstStyle/>
          <a:p>
            <a:r>
              <a:rPr lang="en-US" sz="4000" dirty="0" smtClean="0">
                <a:solidFill>
                  <a:schemeClr val="tx2"/>
                </a:solidFill>
                <a:latin typeface="Arial"/>
              </a:rPr>
              <a:t>By: Paula and Tyler</a:t>
            </a:r>
            <a:endParaRPr lang="en-US" sz="4000" dirty="0">
              <a:solidFill>
                <a:schemeClr val="tx2"/>
              </a:solidFill>
              <a:latin typeface="Arial"/>
            </a:endParaRPr>
          </a:p>
        </p:txBody>
      </p:sp>
      <p:sp>
        <p:nvSpPr>
          <p:cNvPr id="42" name="Rectangle 41"/>
          <p:cNvSpPr/>
          <p:nvPr/>
        </p:nvSpPr>
        <p:spPr>
          <a:xfrm>
            <a:off x="-295740" y="0"/>
            <a:ext cx="9759399" cy="1754327"/>
          </a:xfrm>
          <a:prstGeom prst="rect">
            <a:avLst/>
          </a:prstGeom>
          <a:noFill/>
        </p:spPr>
        <p:txBody>
          <a:bodyPr wrap="square" lIns="91440" tIns="45720" rIns="91440" bIns="45720">
            <a:spAutoFit/>
          </a:bodyPr>
          <a:lstStyle/>
          <a:p>
            <a:pPr algn="ct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Chapter 15 </a:t>
            </a:r>
            <a:endPar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Extreme </a:t>
            </a: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weather events</a:t>
            </a: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endParaRPr lang="en-CA"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43" name="Picture 42" descr="severe-weather-weather-250420_1024_768.jpg"/>
          <p:cNvPicPr>
            <a:picLocks noChangeAspect="1"/>
          </p:cNvPicPr>
          <p:nvPr/>
        </p:nvPicPr>
        <p:blipFill>
          <a:blip r:embed="rId2"/>
          <a:stretch>
            <a:fillRect/>
          </a:stretch>
        </p:blipFill>
        <p:spPr>
          <a:xfrm>
            <a:off x="2261535" y="1967977"/>
            <a:ext cx="4887263" cy="3665447"/>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20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1000"/>
                                        <p:tgtEl>
                                          <p:spTgt spid="43"/>
                                        </p:tgtEl>
                                      </p:cBhvr>
                                    </p:animEffect>
                                    <p:anim calcmode="lin" valueType="num">
                                      <p:cBhvr>
                                        <p:cTn id="13" dur="1000" fill="hold"/>
                                        <p:tgtEl>
                                          <p:spTgt spid="43"/>
                                        </p:tgtEl>
                                        <p:attrNameLst>
                                          <p:attrName>ppt_x</p:attrName>
                                        </p:attrNameLst>
                                      </p:cBhvr>
                                      <p:tavLst>
                                        <p:tav tm="0">
                                          <p:val>
                                            <p:strVal val="#ppt_x"/>
                                          </p:val>
                                        </p:tav>
                                        <p:tav tm="100000">
                                          <p:val>
                                            <p:strVal val="#ppt_x"/>
                                          </p:val>
                                        </p:tav>
                                      </p:tavLst>
                                    </p:anim>
                                    <p:anim calcmode="lin" valueType="num">
                                      <p:cBhvr>
                                        <p:cTn id="14" dur="1000" fill="hold"/>
                                        <p:tgtEl>
                                          <p:spTgt spid="43"/>
                                        </p:tgtEl>
                                        <p:attrNameLst>
                                          <p:attrName>ppt_y</p:attrName>
                                        </p:attrNameLst>
                                      </p:cBhvr>
                                      <p:tavLst>
                                        <p:tav tm="0">
                                          <p:val>
                                            <p:strVal val="#ppt_y-.1"/>
                                          </p:val>
                                        </p:tav>
                                        <p:tav tm="100000">
                                          <p:val>
                                            <p:strVal val="#ppt_y"/>
                                          </p:val>
                                        </p:tav>
                                      </p:tavLst>
                                    </p:anim>
                                  </p:childTnLst>
                                </p:cTn>
                              </p:par>
                              <p:par>
                                <p:cTn id="15" presetID="2" presetClass="entr" presetSubtype="4" accel="50000" decel="50000" fill="hold" grpId="0" nodeType="withEffect">
                                  <p:stCondLst>
                                    <p:cond delay="0"/>
                                  </p:stCondLst>
                                  <p:childTnLst>
                                    <p:set>
                                      <p:cBhvr>
                                        <p:cTn id="16" dur="1" fill="hold">
                                          <p:stCondLst>
                                            <p:cond delay="0"/>
                                          </p:stCondLst>
                                        </p:cTn>
                                        <p:tgtEl>
                                          <p:spTgt spid="39">
                                            <p:txEl>
                                              <p:pRg st="0" end="0"/>
                                            </p:txEl>
                                          </p:spTgt>
                                        </p:tgtEl>
                                        <p:attrNameLst>
                                          <p:attrName>style.visibility</p:attrName>
                                        </p:attrNameLst>
                                      </p:cBhvr>
                                      <p:to>
                                        <p:strVal val="visible"/>
                                      </p:to>
                                    </p:set>
                                    <p:anim calcmode="lin" valueType="num">
                                      <p:cBhvr additive="base">
                                        <p:cTn id="17" dur="10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uild="p"/>
      <p:bldP spid="4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 of flood cont. </a:t>
            </a:r>
            <a:endParaRPr lang="en-US" u="sng" dirty="0"/>
          </a:p>
        </p:txBody>
      </p:sp>
      <p:sp>
        <p:nvSpPr>
          <p:cNvPr id="3" name="Content Placeholder 2"/>
          <p:cNvSpPr>
            <a:spLocks noGrp="1"/>
          </p:cNvSpPr>
          <p:nvPr>
            <p:ph sz="half" idx="1"/>
          </p:nvPr>
        </p:nvSpPr>
        <p:spPr/>
        <p:txBody>
          <a:bodyPr>
            <a:normAutofit/>
          </a:bodyPr>
          <a:lstStyle/>
          <a:p>
            <a:pPr marL="457200" indent="-457200">
              <a:buFont typeface="+mj-lt"/>
              <a:buAutoNum type="arabicPeriod" startAt="2"/>
            </a:pPr>
            <a:r>
              <a:rPr lang="en-US" u="sng" dirty="0" smtClean="0">
                <a:solidFill>
                  <a:schemeClr val="tx2"/>
                </a:solidFill>
              </a:rPr>
              <a:t>Broadside flood:</a:t>
            </a:r>
            <a:r>
              <a:rPr lang="en-US" dirty="0" smtClean="0">
                <a:solidFill>
                  <a:schemeClr val="tx2"/>
                </a:solidFill>
              </a:rPr>
              <a:t> </a:t>
            </a:r>
          </a:p>
          <a:p>
            <a:pPr marL="457200" indent="-457200">
              <a:buNone/>
            </a:pPr>
            <a:r>
              <a:rPr lang="en-US" dirty="0" smtClean="0">
                <a:solidFill>
                  <a:schemeClr val="tx2"/>
                </a:solidFill>
              </a:rPr>
              <a:t>      A broadside flood covers large areas of land and can last for months. This type of flood can often be predicted days or weeks before it actually happens.</a:t>
            </a:r>
          </a:p>
          <a:p>
            <a:pPr marL="457200" indent="-457200">
              <a:buNone/>
            </a:pPr>
            <a:r>
              <a:rPr lang="en-US" dirty="0" smtClean="0">
                <a:solidFill>
                  <a:schemeClr val="tx2"/>
                </a:solidFill>
              </a:rPr>
              <a:t>     Some causes of a broadside flood is melting in the mountains where the rivers originate like the Nile River in Africa. </a:t>
            </a:r>
            <a:endParaRPr lang="en-US" u="sng" dirty="0">
              <a:solidFill>
                <a:schemeClr val="tx2"/>
              </a:solidFill>
            </a:endParaRPr>
          </a:p>
        </p:txBody>
      </p:sp>
      <p:sp>
        <p:nvSpPr>
          <p:cNvPr id="4" name="Content Placeholder 3"/>
          <p:cNvSpPr>
            <a:spLocks noGrp="1"/>
          </p:cNvSpPr>
          <p:nvPr>
            <p:ph sz="half" idx="2"/>
          </p:nvPr>
        </p:nvSpPr>
        <p:spPr>
          <a:xfrm>
            <a:off x="4751071" y="1600201"/>
            <a:ext cx="3840480" cy="1793253"/>
          </a:xfrm>
        </p:spPr>
        <p:txBody>
          <a:bodyPr>
            <a:normAutofit/>
          </a:bodyPr>
          <a:lstStyle/>
          <a:p>
            <a:pPr>
              <a:buNone/>
            </a:pPr>
            <a:r>
              <a:rPr lang="en-US" dirty="0" smtClean="0">
                <a:solidFill>
                  <a:schemeClr val="tx2"/>
                </a:solidFill>
              </a:rPr>
              <a:t>    Some rivers flood after a winter of heavy snowfall followed by heavy rains in the spring like the Red River flood. </a:t>
            </a:r>
            <a:endParaRPr lang="en-US" dirty="0">
              <a:solidFill>
                <a:schemeClr val="tx2"/>
              </a:solidFill>
            </a:endParaRPr>
          </a:p>
        </p:txBody>
      </p:sp>
      <p:pic>
        <p:nvPicPr>
          <p:cNvPr id="6" name="Picture 5" descr="6a00d83451908369e201156f41693e970b-800wi.jpg"/>
          <p:cNvPicPr>
            <a:picLocks noChangeAspect="1"/>
          </p:cNvPicPr>
          <p:nvPr/>
        </p:nvPicPr>
        <p:blipFill>
          <a:blip r:embed="rId2"/>
          <a:stretch>
            <a:fillRect/>
          </a:stretch>
        </p:blipFill>
        <p:spPr>
          <a:xfrm>
            <a:off x="5077716" y="3393455"/>
            <a:ext cx="3513835" cy="26353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20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492904"/>
            <a:ext cx="8042276" cy="951628"/>
          </a:xfrm>
        </p:spPr>
        <p:txBody>
          <a:bodyPr/>
          <a:lstStyle/>
          <a:p>
            <a:r>
              <a:rPr lang="en-US" u="sng" dirty="0" smtClean="0"/>
              <a:t>Droughts</a:t>
            </a:r>
            <a:endParaRPr lang="en-US" u="sng" dirty="0"/>
          </a:p>
        </p:txBody>
      </p:sp>
      <p:sp>
        <p:nvSpPr>
          <p:cNvPr id="3" name="Text Placeholder 2"/>
          <p:cNvSpPr>
            <a:spLocks noGrp="1"/>
          </p:cNvSpPr>
          <p:nvPr>
            <p:ph type="body" idx="1"/>
          </p:nvPr>
        </p:nvSpPr>
        <p:spPr>
          <a:xfrm>
            <a:off x="549274" y="1461599"/>
            <a:ext cx="8042276" cy="489213"/>
          </a:xfrm>
        </p:spPr>
        <p:txBody>
          <a:bodyPr/>
          <a:lstStyle/>
          <a:p>
            <a:r>
              <a:rPr lang="en-US" dirty="0" smtClean="0"/>
              <a:t>What is a drought?</a:t>
            </a:r>
            <a:endParaRPr lang="en-US" dirty="0"/>
          </a:p>
        </p:txBody>
      </p:sp>
      <p:sp>
        <p:nvSpPr>
          <p:cNvPr id="4" name="Content Placeholder 3"/>
          <p:cNvSpPr>
            <a:spLocks noGrp="1"/>
          </p:cNvSpPr>
          <p:nvPr>
            <p:ph sz="half" idx="2"/>
          </p:nvPr>
        </p:nvSpPr>
        <p:spPr>
          <a:xfrm>
            <a:off x="549274" y="2347415"/>
            <a:ext cx="3840480" cy="3851800"/>
          </a:xfrm>
        </p:spPr>
        <p:txBody>
          <a:bodyPr>
            <a:noAutofit/>
          </a:bodyPr>
          <a:lstStyle/>
          <a:p>
            <a:r>
              <a:rPr lang="en-US" dirty="0" smtClean="0">
                <a:solidFill>
                  <a:schemeClr val="tx2"/>
                </a:solidFill>
              </a:rPr>
              <a:t>A drought is a long period of time that has much less rainfall than average. Droughts occur whenever and wherever precipitation is scarce over a long time.</a:t>
            </a:r>
          </a:p>
          <a:p>
            <a:r>
              <a:rPr lang="en-US" dirty="0" smtClean="0">
                <a:solidFill>
                  <a:schemeClr val="tx2"/>
                </a:solidFill>
              </a:rPr>
              <a:t>The worst drought in Canada was in the mid 1930s when precipitation on the prairies was much lower than average. </a:t>
            </a:r>
            <a:endParaRPr lang="en-US" dirty="0">
              <a:solidFill>
                <a:schemeClr val="tx2"/>
              </a:solidFill>
            </a:endParaRPr>
          </a:p>
        </p:txBody>
      </p:sp>
      <p:sp>
        <p:nvSpPr>
          <p:cNvPr id="6" name="Content Placeholder 5"/>
          <p:cNvSpPr>
            <a:spLocks noGrp="1"/>
          </p:cNvSpPr>
          <p:nvPr>
            <p:ph sz="quarter" idx="4"/>
          </p:nvPr>
        </p:nvSpPr>
        <p:spPr>
          <a:xfrm>
            <a:off x="4751070" y="2347415"/>
            <a:ext cx="3840480" cy="3851800"/>
          </a:xfrm>
        </p:spPr>
        <p:txBody>
          <a:bodyPr/>
          <a:lstStyle/>
          <a:p>
            <a:r>
              <a:rPr lang="en-US" dirty="0" smtClean="0">
                <a:solidFill>
                  <a:schemeClr val="tx2"/>
                </a:solidFill>
              </a:rPr>
              <a:t>During this disaster, topsoil blew off the farmland, prompting the name “Dust Blow”. The soil dried out and cracked, crops withered, livestock died and farmers went broke.</a:t>
            </a:r>
          </a:p>
          <a:p>
            <a:r>
              <a:rPr lang="en-US" dirty="0" smtClean="0">
                <a:solidFill>
                  <a:schemeClr val="tx2"/>
                </a:solidFill>
              </a:rPr>
              <a:t> This was very devastating for most people living in the area.</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20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Hurricanes, Typhoons &amp; Tropical Cyclones </a:t>
            </a:r>
            <a:endParaRPr lang="en-US" u="sng" dirty="0"/>
          </a:p>
        </p:txBody>
      </p:sp>
      <p:sp>
        <p:nvSpPr>
          <p:cNvPr id="3" name="Content Placeholder 2"/>
          <p:cNvSpPr>
            <a:spLocks noGrp="1"/>
          </p:cNvSpPr>
          <p:nvPr>
            <p:ph sz="half" idx="1"/>
          </p:nvPr>
        </p:nvSpPr>
        <p:spPr>
          <a:xfrm>
            <a:off x="549275" y="1600201"/>
            <a:ext cx="8322582" cy="4343400"/>
          </a:xfrm>
        </p:spPr>
        <p:txBody>
          <a:bodyPr/>
          <a:lstStyle/>
          <a:p>
            <a:r>
              <a:rPr lang="en-US" sz="2400" dirty="0" smtClean="0">
                <a:solidFill>
                  <a:schemeClr val="tx2"/>
                </a:solidFill>
              </a:rPr>
              <a:t>Hurricanes, Typhoons and Tropical Cyclones are very similar. </a:t>
            </a:r>
          </a:p>
          <a:p>
            <a:r>
              <a:rPr lang="en-US" sz="2400" dirty="0" smtClean="0">
                <a:solidFill>
                  <a:schemeClr val="tx2"/>
                </a:solidFill>
              </a:rPr>
              <a:t>When a cyclone near the equator becomes large enough, they are then classified as a hurricane, a typhoon or a tropical cyclone depending on where they are located.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404372"/>
            <a:ext cx="8042276" cy="1048852"/>
          </a:xfrm>
        </p:spPr>
        <p:txBody>
          <a:bodyPr/>
          <a:lstStyle/>
          <a:p>
            <a:r>
              <a:rPr lang="en-US" u="sng" dirty="0" smtClean="0"/>
              <a:t>Hurricanes</a:t>
            </a:r>
            <a:endParaRPr lang="en-US" u="sng" dirty="0"/>
          </a:p>
        </p:txBody>
      </p:sp>
      <p:sp>
        <p:nvSpPr>
          <p:cNvPr id="3" name="Text Placeholder 2"/>
          <p:cNvSpPr>
            <a:spLocks noGrp="1"/>
          </p:cNvSpPr>
          <p:nvPr>
            <p:ph type="body" idx="1"/>
          </p:nvPr>
        </p:nvSpPr>
        <p:spPr>
          <a:xfrm>
            <a:off x="549274" y="1453225"/>
            <a:ext cx="8042276" cy="518392"/>
          </a:xfrm>
        </p:spPr>
        <p:txBody>
          <a:bodyPr/>
          <a:lstStyle/>
          <a:p>
            <a:r>
              <a:rPr lang="en-US" dirty="0" smtClean="0"/>
              <a:t>What is a hurricane?</a:t>
            </a:r>
            <a:endParaRPr lang="en-US" dirty="0"/>
          </a:p>
        </p:txBody>
      </p:sp>
      <p:sp>
        <p:nvSpPr>
          <p:cNvPr id="4" name="Content Placeholder 3"/>
          <p:cNvSpPr>
            <a:spLocks noGrp="1"/>
          </p:cNvSpPr>
          <p:nvPr>
            <p:ph sz="half" idx="2"/>
          </p:nvPr>
        </p:nvSpPr>
        <p:spPr>
          <a:xfrm>
            <a:off x="549274" y="2347415"/>
            <a:ext cx="3840480" cy="4155125"/>
          </a:xfrm>
        </p:spPr>
        <p:txBody>
          <a:bodyPr/>
          <a:lstStyle/>
          <a:p>
            <a:pPr>
              <a:buFont typeface="Wingdings 2" charset="2"/>
              <a:buChar char=""/>
            </a:pPr>
            <a:r>
              <a:rPr lang="en-US" dirty="0" smtClean="0">
                <a:solidFill>
                  <a:schemeClr val="tx2"/>
                </a:solidFill>
              </a:rPr>
              <a:t>A hurricane is a severe cyclone that occurs in the western Atlantic Ocean, the Caribbean Sea, the Gulf of Mexico or the Western Pacific Ocean.</a:t>
            </a:r>
          </a:p>
          <a:p>
            <a:pPr>
              <a:buFont typeface="Wingdings 2" charset="2"/>
              <a:buChar char=""/>
            </a:pPr>
            <a:r>
              <a:rPr lang="en-US" dirty="0" smtClean="0">
                <a:solidFill>
                  <a:schemeClr val="tx2"/>
                </a:solidFill>
              </a:rPr>
              <a:t> A very interesting fact about the word ‘Hurricane’ is that it may come from the word </a:t>
            </a:r>
            <a:r>
              <a:rPr lang="en-US" dirty="0" err="1" smtClean="0">
                <a:solidFill>
                  <a:schemeClr val="tx2"/>
                </a:solidFill>
              </a:rPr>
              <a:t>Hunraken</a:t>
            </a:r>
            <a:r>
              <a:rPr lang="en-US" dirty="0" smtClean="0">
                <a:solidFill>
                  <a:schemeClr val="tx2"/>
                </a:solidFill>
              </a:rPr>
              <a:t> which means the Mayan god of winds. </a:t>
            </a:r>
          </a:p>
          <a:p>
            <a:pPr>
              <a:buFont typeface="Wingdings 2" charset="2"/>
              <a:buChar char=""/>
            </a:pPr>
            <a:endParaRPr lang="en-US" dirty="0" smtClean="0"/>
          </a:p>
        </p:txBody>
      </p:sp>
      <p:sp>
        <p:nvSpPr>
          <p:cNvPr id="6" name="Content Placeholder 5"/>
          <p:cNvSpPr>
            <a:spLocks noGrp="1"/>
          </p:cNvSpPr>
          <p:nvPr>
            <p:ph sz="quarter" idx="4"/>
          </p:nvPr>
        </p:nvSpPr>
        <p:spPr>
          <a:xfrm>
            <a:off x="4751070" y="2347415"/>
            <a:ext cx="3840480" cy="2260871"/>
          </a:xfrm>
        </p:spPr>
        <p:txBody>
          <a:bodyPr>
            <a:normAutofit/>
          </a:bodyPr>
          <a:lstStyle/>
          <a:p>
            <a:r>
              <a:rPr lang="en-US" dirty="0" smtClean="0">
                <a:solidFill>
                  <a:schemeClr val="tx2"/>
                </a:solidFill>
              </a:rPr>
              <a:t>Like other storms, hurricanes are fed by convection currents.</a:t>
            </a:r>
          </a:p>
          <a:p>
            <a:r>
              <a:rPr lang="en-US" dirty="0" smtClean="0">
                <a:solidFill>
                  <a:schemeClr val="tx2"/>
                </a:solidFill>
              </a:rPr>
              <a:t> Hurricane season can start as early as June and end as late as November.</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20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u="sng" dirty="0" smtClean="0"/>
              <a:t>Typhoons</a:t>
            </a:r>
            <a:endParaRPr lang="en-US" sz="5400" u="sng" dirty="0"/>
          </a:p>
        </p:txBody>
      </p:sp>
      <p:sp>
        <p:nvSpPr>
          <p:cNvPr id="4" name="Content Placeholder 3"/>
          <p:cNvSpPr>
            <a:spLocks noGrp="1"/>
          </p:cNvSpPr>
          <p:nvPr>
            <p:ph sz="half" idx="1"/>
          </p:nvPr>
        </p:nvSpPr>
        <p:spPr>
          <a:xfrm>
            <a:off x="549275" y="2122197"/>
            <a:ext cx="3840480" cy="4343400"/>
          </a:xfrm>
        </p:spPr>
        <p:txBody>
          <a:bodyPr>
            <a:normAutofit/>
          </a:bodyPr>
          <a:lstStyle/>
          <a:p>
            <a:r>
              <a:rPr lang="en-US" sz="2400" dirty="0" smtClean="0">
                <a:solidFill>
                  <a:schemeClr val="tx2"/>
                </a:solidFill>
              </a:rPr>
              <a:t>A typhoon is a severe cyclone that develops in the northwestern Pacific Ocean or the China Sea. </a:t>
            </a:r>
          </a:p>
          <a:p>
            <a:r>
              <a:rPr lang="en-US" sz="2400" dirty="0" smtClean="0">
                <a:solidFill>
                  <a:schemeClr val="tx2"/>
                </a:solidFill>
              </a:rPr>
              <a:t>The word ‘Typhoon’ comes from the Mandarin words for great wind, Tai </a:t>
            </a:r>
            <a:r>
              <a:rPr lang="en-US" sz="2400" dirty="0" err="1" smtClean="0">
                <a:solidFill>
                  <a:schemeClr val="tx2"/>
                </a:solidFill>
              </a:rPr>
              <a:t>Feng</a:t>
            </a:r>
            <a:r>
              <a:rPr lang="en-US" sz="2400" dirty="0" smtClean="0">
                <a:solidFill>
                  <a:schemeClr val="tx2"/>
                </a:solidFill>
              </a:rPr>
              <a:t>. </a:t>
            </a:r>
          </a:p>
          <a:p>
            <a:endParaRPr lang="en-US" dirty="0"/>
          </a:p>
        </p:txBody>
      </p:sp>
      <p:sp>
        <p:nvSpPr>
          <p:cNvPr id="6" name="Content Placeholder 5"/>
          <p:cNvSpPr>
            <a:spLocks noGrp="1"/>
          </p:cNvSpPr>
          <p:nvPr>
            <p:ph sz="half" idx="2"/>
          </p:nvPr>
        </p:nvSpPr>
        <p:spPr>
          <a:xfrm>
            <a:off x="4751071" y="2122197"/>
            <a:ext cx="3840480" cy="4343400"/>
          </a:xfrm>
        </p:spPr>
        <p:txBody>
          <a:bodyPr>
            <a:noAutofit/>
          </a:bodyPr>
          <a:lstStyle/>
          <a:p>
            <a:r>
              <a:rPr lang="en-US" sz="2400" dirty="0" smtClean="0">
                <a:solidFill>
                  <a:schemeClr val="tx2"/>
                </a:solidFill>
              </a:rPr>
              <a:t>Typhoons can become very powerful because of their vast supply of energy from the warm waters of the Pacific Ocean. </a:t>
            </a:r>
          </a:p>
          <a:p>
            <a:r>
              <a:rPr lang="en-US" sz="2400" dirty="0" smtClean="0">
                <a:solidFill>
                  <a:schemeClr val="tx2"/>
                </a:solidFill>
              </a:rPr>
              <a:t>Typhoon season is from April to December and affects areas of several countries.</a:t>
            </a:r>
            <a:endParaRPr lang="en-US" sz="24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2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336956"/>
          </a:xfrm>
        </p:spPr>
        <p:txBody>
          <a:bodyPr/>
          <a:lstStyle/>
          <a:p>
            <a:r>
              <a:rPr lang="en-US" sz="5400" u="sng" dirty="0" smtClean="0"/>
              <a:t>Tropical Cyclones</a:t>
            </a:r>
            <a:endParaRPr lang="en-US" sz="5400" u="sng" dirty="0"/>
          </a:p>
        </p:txBody>
      </p:sp>
      <p:sp>
        <p:nvSpPr>
          <p:cNvPr id="3" name="Content Placeholder 2"/>
          <p:cNvSpPr>
            <a:spLocks noGrp="1"/>
          </p:cNvSpPr>
          <p:nvPr>
            <p:ph sz="half" idx="1"/>
          </p:nvPr>
        </p:nvSpPr>
        <p:spPr>
          <a:xfrm>
            <a:off x="549275" y="1600201"/>
            <a:ext cx="3840480" cy="2087550"/>
          </a:xfrm>
        </p:spPr>
        <p:txBody>
          <a:bodyPr>
            <a:normAutofit/>
          </a:bodyPr>
          <a:lstStyle/>
          <a:p>
            <a:r>
              <a:rPr lang="en-US" sz="2400" dirty="0" smtClean="0">
                <a:solidFill>
                  <a:schemeClr val="tx2"/>
                </a:solidFill>
              </a:rPr>
              <a:t>A tropical cyclone is a severe cyclone that develops in the Indian Ocean and the area around Australia. </a:t>
            </a:r>
            <a:endParaRPr lang="en-US" sz="2400" dirty="0">
              <a:solidFill>
                <a:schemeClr val="tx2"/>
              </a:solidFill>
            </a:endParaRPr>
          </a:p>
        </p:txBody>
      </p:sp>
      <p:sp>
        <p:nvSpPr>
          <p:cNvPr id="4" name="Content Placeholder 3"/>
          <p:cNvSpPr>
            <a:spLocks noGrp="1"/>
          </p:cNvSpPr>
          <p:nvPr>
            <p:ph sz="half" idx="2"/>
          </p:nvPr>
        </p:nvSpPr>
        <p:spPr/>
        <p:txBody>
          <a:bodyPr>
            <a:normAutofit/>
          </a:bodyPr>
          <a:lstStyle/>
          <a:p>
            <a:r>
              <a:rPr lang="en-US" sz="2400" dirty="0" smtClean="0">
                <a:solidFill>
                  <a:schemeClr val="tx2"/>
                </a:solidFill>
              </a:rPr>
              <a:t>Tropical Cyclones, just like Typhoons, can become very powerful because of their vast supply of energy from the warm waters of the Indian Ocean.</a:t>
            </a:r>
          </a:p>
          <a:p>
            <a:r>
              <a:rPr lang="en-US" sz="2400" dirty="0" smtClean="0">
                <a:solidFill>
                  <a:schemeClr val="tx2"/>
                </a:solidFill>
              </a:rPr>
              <a:t> Tropical Cyclone season is from December to April. </a:t>
            </a:r>
            <a:endParaRPr lang="en-US" sz="2400" dirty="0">
              <a:solidFill>
                <a:schemeClr val="tx2"/>
              </a:solidFill>
            </a:endParaRPr>
          </a:p>
        </p:txBody>
      </p:sp>
      <p:pic>
        <p:nvPicPr>
          <p:cNvPr id="5" name="Picture 4" descr="Tropical Cyclone Oman.jpg"/>
          <p:cNvPicPr>
            <a:picLocks noChangeAspect="1"/>
          </p:cNvPicPr>
          <p:nvPr/>
        </p:nvPicPr>
        <p:blipFill>
          <a:blip r:embed="rId2"/>
          <a:stretch>
            <a:fillRect/>
          </a:stretch>
        </p:blipFill>
        <p:spPr>
          <a:xfrm>
            <a:off x="1120660" y="3905465"/>
            <a:ext cx="2598625" cy="241067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900" decel="100000" fill="hold"/>
                                        <p:tgtEl>
                                          <p:spTgt spid="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0"/>
            <a:ext cx="8042276" cy="1336956"/>
          </a:xfrm>
        </p:spPr>
        <p:txBody>
          <a:bodyPr/>
          <a:lstStyle/>
          <a:p>
            <a:r>
              <a:rPr lang="en-US" sz="5400" u="sng" dirty="0" smtClean="0"/>
              <a:t>Blizzards</a:t>
            </a:r>
            <a:endParaRPr lang="en-US" sz="5400" u="sng" dirty="0"/>
          </a:p>
        </p:txBody>
      </p:sp>
      <p:sp>
        <p:nvSpPr>
          <p:cNvPr id="5" name="Text Placeholder 4"/>
          <p:cNvSpPr>
            <a:spLocks noGrp="1"/>
          </p:cNvSpPr>
          <p:nvPr>
            <p:ph type="body" idx="1"/>
          </p:nvPr>
        </p:nvSpPr>
        <p:spPr>
          <a:xfrm>
            <a:off x="549274" y="1069088"/>
            <a:ext cx="3840480" cy="750887"/>
          </a:xfrm>
        </p:spPr>
        <p:txBody>
          <a:bodyPr/>
          <a:lstStyle/>
          <a:p>
            <a:r>
              <a:rPr lang="en-US" dirty="0" smtClean="0"/>
              <a:t>What is a blizzard?</a:t>
            </a:r>
            <a:endParaRPr lang="en-US" dirty="0"/>
          </a:p>
        </p:txBody>
      </p:sp>
      <p:sp>
        <p:nvSpPr>
          <p:cNvPr id="6" name="Content Placeholder 5"/>
          <p:cNvSpPr>
            <a:spLocks noGrp="1"/>
          </p:cNvSpPr>
          <p:nvPr>
            <p:ph sz="half" idx="2"/>
          </p:nvPr>
        </p:nvSpPr>
        <p:spPr>
          <a:xfrm>
            <a:off x="549274" y="2080158"/>
            <a:ext cx="3840480" cy="4510585"/>
          </a:xfrm>
        </p:spPr>
        <p:txBody>
          <a:bodyPr>
            <a:noAutofit/>
          </a:bodyPr>
          <a:lstStyle/>
          <a:p>
            <a:r>
              <a:rPr lang="en-US" sz="2400" dirty="0" smtClean="0">
                <a:solidFill>
                  <a:schemeClr val="tx2"/>
                </a:solidFill>
              </a:rPr>
              <a:t>A blizzard is a severe snow storm with strong winds and low temperatures. </a:t>
            </a:r>
          </a:p>
          <a:p>
            <a:r>
              <a:rPr lang="en-US" sz="2400" dirty="0" smtClean="0">
                <a:solidFill>
                  <a:schemeClr val="tx2"/>
                </a:solidFill>
              </a:rPr>
              <a:t>A storm is considered a blizzard if the winds are above 55 km/h, the temperature is well below normal, and visibility is reduced to less than 0.2 km.</a:t>
            </a:r>
          </a:p>
          <a:p>
            <a:endParaRPr lang="en-US" dirty="0"/>
          </a:p>
        </p:txBody>
      </p:sp>
      <p:pic>
        <p:nvPicPr>
          <p:cNvPr id="9" name="Content Placeholder 8" descr="blizzards-12414.jpg"/>
          <p:cNvPicPr>
            <a:picLocks noGrp="1" noChangeAspect="1"/>
          </p:cNvPicPr>
          <p:nvPr>
            <p:ph sz="quarter" idx="4"/>
          </p:nvPr>
        </p:nvPicPr>
        <p:blipFill>
          <a:blip r:embed="rId2"/>
          <a:srcRect t="-23584" b="-23584"/>
          <a:stretch>
            <a:fillRect/>
          </a:stretch>
        </p:blipFill>
        <p:spPr>
          <a:xfrm>
            <a:off x="4751388" y="1336957"/>
            <a:ext cx="3840162" cy="525378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2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900" decel="100000" fill="hold"/>
                                        <p:tgtEl>
                                          <p:spTgt spid="9"/>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5400" u="sng" dirty="0" smtClean="0"/>
              <a:t>Two Causes </a:t>
            </a:r>
            <a:r>
              <a:rPr lang="en-US" sz="5400" u="sng" dirty="0" smtClean="0"/>
              <a:t>of Blizzards</a:t>
            </a:r>
            <a:endParaRPr lang="en-US" sz="5400" u="sng" dirty="0"/>
          </a:p>
        </p:txBody>
      </p:sp>
      <p:sp>
        <p:nvSpPr>
          <p:cNvPr id="8" name="Content Placeholder 7"/>
          <p:cNvSpPr>
            <a:spLocks noGrp="1"/>
          </p:cNvSpPr>
          <p:nvPr>
            <p:ph sz="half" idx="1"/>
          </p:nvPr>
        </p:nvSpPr>
        <p:spPr/>
        <p:txBody>
          <a:bodyPr>
            <a:normAutofit fontScale="92500" lnSpcReduction="10000"/>
          </a:bodyPr>
          <a:lstStyle/>
          <a:p>
            <a:pPr marL="457200" indent="-457200">
              <a:buFont typeface="+mj-lt"/>
              <a:buAutoNum type="arabicPeriod"/>
            </a:pPr>
            <a:r>
              <a:rPr lang="en-US" sz="2162" dirty="0" smtClean="0">
                <a:solidFill>
                  <a:schemeClr val="tx2"/>
                </a:solidFill>
              </a:rPr>
              <a:t>Some </a:t>
            </a:r>
            <a:r>
              <a:rPr lang="en-US" sz="2162" dirty="0" smtClean="0">
                <a:solidFill>
                  <a:schemeClr val="tx2"/>
                </a:solidFill>
              </a:rPr>
              <a:t>blizzards form the same way as a thunderstorm; however, cold temperatures bring snow rather than rain and there is barely ever any lightning. </a:t>
            </a:r>
            <a:endParaRPr lang="en-US" sz="2162" dirty="0" smtClean="0">
              <a:solidFill>
                <a:schemeClr val="tx2"/>
              </a:solidFill>
            </a:endParaRPr>
          </a:p>
          <a:p>
            <a:pPr marL="457200" indent="-457200"/>
            <a:r>
              <a:rPr lang="en-US" sz="2162" dirty="0" smtClean="0">
                <a:solidFill>
                  <a:schemeClr val="tx2"/>
                </a:solidFill>
              </a:rPr>
              <a:t>Some </a:t>
            </a:r>
            <a:r>
              <a:rPr lang="en-US" sz="2162" dirty="0" smtClean="0">
                <a:solidFill>
                  <a:schemeClr val="tx2"/>
                </a:solidFill>
              </a:rPr>
              <a:t>of the worst blizzards develop when a warm air mass, fill with moisture from the Gulf of Mexico and the Atlantic Ocean and moves northward and meets a cold Arctic air mass under a strong jet stream.</a:t>
            </a:r>
          </a:p>
          <a:p>
            <a:pPr marL="457200" indent="-457200">
              <a:buFont typeface="+mj-lt"/>
              <a:buAutoNum type="arabicPeriod"/>
            </a:pPr>
            <a:endParaRPr lang="en-US" dirty="0" smtClean="0"/>
          </a:p>
          <a:p>
            <a:pPr marL="457200" indent="-457200">
              <a:buFont typeface="+mj-lt"/>
              <a:buAutoNum type="arabicPeriod"/>
            </a:pPr>
            <a:endParaRPr lang="en-US" dirty="0"/>
          </a:p>
        </p:txBody>
      </p:sp>
      <p:sp>
        <p:nvSpPr>
          <p:cNvPr id="4" name="Content Placeholder 3"/>
          <p:cNvSpPr>
            <a:spLocks noGrp="1"/>
          </p:cNvSpPr>
          <p:nvPr>
            <p:ph sz="half" idx="2"/>
          </p:nvPr>
        </p:nvSpPr>
        <p:spPr/>
        <p:txBody>
          <a:bodyPr>
            <a:normAutofit fontScale="92500" lnSpcReduction="10000"/>
          </a:bodyPr>
          <a:lstStyle/>
          <a:p>
            <a:pPr marL="457200" indent="-457200">
              <a:buFont typeface="+mj-lt"/>
              <a:buAutoNum type="arabicPeriod" startAt="2"/>
            </a:pPr>
            <a:r>
              <a:rPr lang="en-US" sz="2353" dirty="0" smtClean="0">
                <a:solidFill>
                  <a:schemeClr val="tx2"/>
                </a:solidFill>
              </a:rPr>
              <a:t>Another cause of blizzards is the strong winds and the lake effect. </a:t>
            </a:r>
            <a:endParaRPr lang="en-US" sz="2353" dirty="0" smtClean="0">
              <a:solidFill>
                <a:schemeClr val="tx2"/>
              </a:solidFill>
            </a:endParaRPr>
          </a:p>
          <a:p>
            <a:pPr marL="457200" indent="-457200"/>
            <a:r>
              <a:rPr lang="en-US" sz="2353" dirty="0" smtClean="0">
                <a:solidFill>
                  <a:schemeClr val="tx2"/>
                </a:solidFill>
              </a:rPr>
              <a:t>For </a:t>
            </a:r>
            <a:r>
              <a:rPr lang="en-US" sz="2353" dirty="0" smtClean="0">
                <a:solidFill>
                  <a:schemeClr val="tx2"/>
                </a:solidFill>
              </a:rPr>
              <a:t>example, in Ontario prevailing winds often bring large snowfalls to regions east of Lake Huron and Georgian Bay. Lake-effect blizzards can last for days.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2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u="sng" dirty="0" smtClean="0"/>
              <a:t>Extreme Heat</a:t>
            </a:r>
            <a:endParaRPr lang="en-US" sz="5400" u="sng" dirty="0"/>
          </a:p>
        </p:txBody>
      </p:sp>
      <p:sp>
        <p:nvSpPr>
          <p:cNvPr id="5" name="Content Placeholder 4"/>
          <p:cNvSpPr>
            <a:spLocks noGrp="1"/>
          </p:cNvSpPr>
          <p:nvPr>
            <p:ph sz="half" idx="1"/>
          </p:nvPr>
        </p:nvSpPr>
        <p:spPr/>
        <p:txBody>
          <a:bodyPr/>
          <a:lstStyle/>
          <a:p>
            <a:r>
              <a:rPr lang="en-US" sz="2400" dirty="0" smtClean="0">
                <a:solidFill>
                  <a:schemeClr val="tx2"/>
                </a:solidFill>
              </a:rPr>
              <a:t>The healthy human body functions best with an internal temperature of 37</a:t>
            </a:r>
            <a:r>
              <a:rPr lang="en-US" sz="2400" baseline="30000" dirty="0" smtClean="0">
                <a:solidFill>
                  <a:schemeClr val="tx2"/>
                </a:solidFill>
              </a:rPr>
              <a:t>o</a:t>
            </a:r>
            <a:r>
              <a:rPr lang="en-US" sz="2400" dirty="0" smtClean="0">
                <a:solidFill>
                  <a:schemeClr val="tx2"/>
                </a:solidFill>
              </a:rPr>
              <a:t> C. any extreme conditions that make it difficult for the body to maintain its normal temperature are dangerous and may even cause death.</a:t>
            </a:r>
          </a:p>
          <a:p>
            <a:endParaRPr lang="en-US" dirty="0"/>
          </a:p>
        </p:txBody>
      </p:sp>
      <p:pic>
        <p:nvPicPr>
          <p:cNvPr id="7" name="Content Placeholder 6" descr="cartoon-sun-thumb10088541.jpg"/>
          <p:cNvPicPr>
            <a:picLocks noGrp="1" noChangeAspect="1"/>
          </p:cNvPicPr>
          <p:nvPr>
            <p:ph sz="half" idx="2"/>
          </p:nvPr>
        </p:nvPicPr>
        <p:blipFill>
          <a:blip r:embed="rId2"/>
          <a:srcRect t="-6552" b="-6552"/>
          <a:stretch>
            <a:fillRect/>
          </a:stretch>
        </p:blip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plus(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68125"/>
            <a:ext cx="8042276" cy="1009656"/>
          </a:xfrm>
        </p:spPr>
        <p:txBody>
          <a:bodyPr/>
          <a:lstStyle/>
          <a:p>
            <a:r>
              <a:rPr lang="en-US" sz="5400" u="sng" dirty="0" smtClean="0"/>
              <a:t>Heat Waves</a:t>
            </a:r>
            <a:endParaRPr lang="en-US" sz="5400" u="sng" dirty="0"/>
          </a:p>
        </p:txBody>
      </p:sp>
      <p:sp>
        <p:nvSpPr>
          <p:cNvPr id="5" name="Text Placeholder 4"/>
          <p:cNvSpPr>
            <a:spLocks noGrp="1"/>
          </p:cNvSpPr>
          <p:nvPr>
            <p:ph type="body" idx="1"/>
          </p:nvPr>
        </p:nvSpPr>
        <p:spPr>
          <a:xfrm>
            <a:off x="549274" y="702337"/>
            <a:ext cx="3840480" cy="750887"/>
          </a:xfrm>
        </p:spPr>
        <p:txBody>
          <a:bodyPr/>
          <a:lstStyle/>
          <a:p>
            <a:r>
              <a:rPr lang="en-US" dirty="0" smtClean="0"/>
              <a:t>What are heat waves?</a:t>
            </a:r>
            <a:endParaRPr lang="en-US" dirty="0"/>
          </a:p>
        </p:txBody>
      </p:sp>
      <p:sp>
        <p:nvSpPr>
          <p:cNvPr id="6" name="Content Placeholder 5"/>
          <p:cNvSpPr>
            <a:spLocks noGrp="1"/>
          </p:cNvSpPr>
          <p:nvPr>
            <p:ph sz="half" idx="2"/>
          </p:nvPr>
        </p:nvSpPr>
        <p:spPr>
          <a:xfrm>
            <a:off x="549274" y="1453225"/>
            <a:ext cx="4494440" cy="5191686"/>
          </a:xfrm>
        </p:spPr>
        <p:txBody>
          <a:bodyPr>
            <a:normAutofit/>
          </a:bodyPr>
          <a:lstStyle/>
          <a:p>
            <a:r>
              <a:rPr lang="en-US" sz="2400" dirty="0" smtClean="0">
                <a:solidFill>
                  <a:schemeClr val="tx2"/>
                </a:solidFill>
              </a:rPr>
              <a:t>A heat wave is a period of more than three days at or above 32­</a:t>
            </a:r>
            <a:r>
              <a:rPr lang="en-US" sz="2400" baseline="30000" dirty="0" smtClean="0">
                <a:solidFill>
                  <a:schemeClr val="tx2"/>
                </a:solidFill>
              </a:rPr>
              <a:t>o </a:t>
            </a:r>
            <a:r>
              <a:rPr lang="en-US" sz="2400" dirty="0" smtClean="0">
                <a:solidFill>
                  <a:schemeClr val="tx2"/>
                </a:solidFill>
              </a:rPr>
              <a:t>C. Although a heat wave may be too hot for one person, it may be comfortable for another.</a:t>
            </a:r>
          </a:p>
          <a:p>
            <a:r>
              <a:rPr lang="en-US" sz="2400" dirty="0" smtClean="0">
                <a:solidFill>
                  <a:schemeClr val="tx2"/>
                </a:solidFill>
              </a:rPr>
              <a:t> However, people with health problems, such as respiratory ailments, tend to be more susceptible than others to extreme heat.</a:t>
            </a:r>
          </a:p>
          <a:p>
            <a:endParaRPr lang="en-US" dirty="0"/>
          </a:p>
        </p:txBody>
      </p:sp>
      <p:pic>
        <p:nvPicPr>
          <p:cNvPr id="9" name="Content Placeholder 8" descr="heat-wave.jpg"/>
          <p:cNvPicPr>
            <a:picLocks noGrp="1" noChangeAspect="1"/>
          </p:cNvPicPr>
          <p:nvPr>
            <p:ph sz="quarter" idx="4"/>
          </p:nvPr>
        </p:nvPicPr>
        <p:blipFill>
          <a:blip r:embed="rId2"/>
          <a:srcRect t="-50296" b="-50296"/>
          <a:stretch>
            <a:fillRect/>
          </a:stretch>
        </p:blipFill>
        <p:spPr>
          <a:xfrm>
            <a:off x="5043714" y="702337"/>
            <a:ext cx="3569939" cy="565323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2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900" decel="100000" fill="hold"/>
                                        <p:tgtEl>
                                          <p:spTgt spid="9"/>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0134" y="567785"/>
            <a:ext cx="8609412" cy="1336956"/>
          </a:xfrm>
        </p:spPr>
        <p:txBody>
          <a:bodyPr/>
          <a:lstStyle/>
          <a:p>
            <a:r>
              <a:rPr lang="en-US" u="sng" dirty="0" smtClean="0"/>
              <a:t>How strong does wind have to be to topple a garbage can?</a:t>
            </a:r>
            <a:endParaRPr lang="en-US" u="sng" dirty="0"/>
          </a:p>
        </p:txBody>
      </p:sp>
      <p:sp>
        <p:nvSpPr>
          <p:cNvPr id="7" name="Content Placeholder 6"/>
          <p:cNvSpPr>
            <a:spLocks noGrp="1"/>
          </p:cNvSpPr>
          <p:nvPr>
            <p:ph sz="half" idx="1"/>
          </p:nvPr>
        </p:nvSpPr>
        <p:spPr>
          <a:xfrm>
            <a:off x="280135" y="2446285"/>
            <a:ext cx="8609412" cy="2782416"/>
          </a:xfrm>
        </p:spPr>
        <p:txBody>
          <a:bodyPr>
            <a:normAutofit/>
          </a:bodyPr>
          <a:lstStyle/>
          <a:p>
            <a:r>
              <a:rPr lang="en-US" sz="2400" dirty="0" smtClean="0">
                <a:solidFill>
                  <a:schemeClr val="tx2"/>
                </a:solidFill>
              </a:rPr>
              <a:t>Imagine winds powerful enough to pick up a truck and toss it the length of a football field. Winds of this extreme sometimes happen in a tornado. A tornado is just one of several extreme weather events that we will talk about in this chapter, as well as the causes and effects of other extreme weather events.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slide(fromBottom)">
                                      <p:cBhvr>
                                        <p:cTn id="12"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49274" y="36021"/>
            <a:ext cx="8042276" cy="867290"/>
          </a:xfrm>
        </p:spPr>
        <p:txBody>
          <a:bodyPr/>
          <a:lstStyle/>
          <a:p>
            <a:r>
              <a:rPr lang="en-US" sz="5400" u="sng" dirty="0" smtClean="0"/>
              <a:t>Temperature Inversions</a:t>
            </a:r>
            <a:r>
              <a:rPr lang="en-US" u="sng" dirty="0" smtClean="0"/>
              <a:t> </a:t>
            </a:r>
            <a:endParaRPr lang="en-US" u="sng" dirty="0"/>
          </a:p>
        </p:txBody>
      </p:sp>
      <p:sp>
        <p:nvSpPr>
          <p:cNvPr id="9" name="Text Placeholder 8"/>
          <p:cNvSpPr>
            <a:spLocks noGrp="1"/>
          </p:cNvSpPr>
          <p:nvPr>
            <p:ph type="body" idx="1"/>
          </p:nvPr>
        </p:nvSpPr>
        <p:spPr>
          <a:xfrm>
            <a:off x="549274" y="1077780"/>
            <a:ext cx="3840480" cy="750887"/>
          </a:xfrm>
        </p:spPr>
        <p:txBody>
          <a:bodyPr/>
          <a:lstStyle/>
          <a:p>
            <a:r>
              <a:rPr lang="en-US" dirty="0" smtClean="0"/>
              <a:t>What is a temperature inversion?</a:t>
            </a:r>
            <a:endParaRPr lang="en-US" dirty="0"/>
          </a:p>
        </p:txBody>
      </p:sp>
      <p:sp>
        <p:nvSpPr>
          <p:cNvPr id="10" name="Content Placeholder 9"/>
          <p:cNvSpPr>
            <a:spLocks noGrp="1"/>
          </p:cNvSpPr>
          <p:nvPr>
            <p:ph sz="half" idx="2"/>
          </p:nvPr>
        </p:nvSpPr>
        <p:spPr>
          <a:xfrm>
            <a:off x="549274" y="1828667"/>
            <a:ext cx="3840480" cy="5029333"/>
          </a:xfrm>
        </p:spPr>
        <p:txBody>
          <a:bodyPr/>
          <a:lstStyle/>
          <a:p>
            <a:r>
              <a:rPr lang="en-US" sz="2400" dirty="0" smtClean="0">
                <a:solidFill>
                  <a:schemeClr val="tx2"/>
                </a:solidFill>
              </a:rPr>
              <a:t>A temperature inversion is when a warm layer of air in a high-pressure system moves over and pushes down on cooler air resulting in a pocket of cold air surrounded by warmer air.</a:t>
            </a:r>
          </a:p>
          <a:p>
            <a:endParaRPr lang="en-US" dirty="0"/>
          </a:p>
        </p:txBody>
      </p:sp>
      <p:pic>
        <p:nvPicPr>
          <p:cNvPr id="13" name="Content Placeholder 12" descr="onahigh_1.gif"/>
          <p:cNvPicPr>
            <a:picLocks noGrp="1" noChangeAspect="1"/>
          </p:cNvPicPr>
          <p:nvPr>
            <p:ph sz="quarter" idx="4"/>
          </p:nvPr>
        </p:nvPicPr>
        <p:blipFill>
          <a:blip r:embed="rId2"/>
          <a:srcRect t="-3327" b="-3327"/>
          <a:stretch>
            <a:fillRect/>
          </a:stretch>
        </p:blipFill>
        <p:spPr>
          <a:xfrm>
            <a:off x="4751388" y="1077913"/>
            <a:ext cx="3840162" cy="486568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20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20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900" decel="100000" fill="hold"/>
                                        <p:tgtEl>
                                          <p:spTgt spid="13"/>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P spid="10"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z="5400" u="sng" dirty="0" smtClean="0"/>
              <a:t>Extreme Cold</a:t>
            </a:r>
            <a:endParaRPr lang="en-US" sz="5400" u="sng" dirty="0"/>
          </a:p>
        </p:txBody>
      </p:sp>
      <p:sp>
        <p:nvSpPr>
          <p:cNvPr id="10" name="Content Placeholder 9"/>
          <p:cNvSpPr>
            <a:spLocks noGrp="1"/>
          </p:cNvSpPr>
          <p:nvPr>
            <p:ph sz="half" idx="1"/>
          </p:nvPr>
        </p:nvSpPr>
        <p:spPr/>
        <p:txBody>
          <a:bodyPr/>
          <a:lstStyle/>
          <a:p>
            <a:r>
              <a:rPr lang="en-US" sz="2400" dirty="0" smtClean="0">
                <a:solidFill>
                  <a:schemeClr val="tx2"/>
                </a:solidFill>
              </a:rPr>
              <a:t>Just as high temperatures have an added factor of humidity, cold temperatures also has an added factor, which is wind.</a:t>
            </a:r>
          </a:p>
          <a:p>
            <a:endParaRPr lang="en-US" dirty="0"/>
          </a:p>
        </p:txBody>
      </p:sp>
      <p:pic>
        <p:nvPicPr>
          <p:cNvPr id="12" name="Content Placeholder 11" descr="ice-cold.gif"/>
          <p:cNvPicPr>
            <a:picLocks noGrp="1" noChangeAspect="1"/>
          </p:cNvPicPr>
          <p:nvPr>
            <p:ph sz="half" idx="2"/>
          </p:nvPr>
        </p:nvPicPr>
        <p:blipFill>
          <a:blip r:embed="rId2"/>
          <a:srcRect l="-5668" r="-5668"/>
          <a:stretch>
            <a:fillRect/>
          </a:stretch>
        </p:blip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20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900" decel="100000" fill="hold"/>
                                        <p:tgtEl>
                                          <p:spTgt spid="1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Wind Chill Factor</a:t>
            </a:r>
            <a:endParaRPr lang="en-US" u="sng" dirty="0"/>
          </a:p>
        </p:txBody>
      </p:sp>
      <p:sp>
        <p:nvSpPr>
          <p:cNvPr id="5" name="Text Placeholder 4"/>
          <p:cNvSpPr>
            <a:spLocks noGrp="1"/>
          </p:cNvSpPr>
          <p:nvPr>
            <p:ph type="body" idx="1"/>
          </p:nvPr>
        </p:nvSpPr>
        <p:spPr>
          <a:xfrm>
            <a:off x="2306313" y="1542076"/>
            <a:ext cx="4408709" cy="435561"/>
          </a:xfrm>
        </p:spPr>
        <p:txBody>
          <a:bodyPr/>
          <a:lstStyle/>
          <a:p>
            <a:r>
              <a:rPr lang="en-US" dirty="0" smtClean="0"/>
              <a:t>What is a wind chill factor?</a:t>
            </a:r>
            <a:endParaRPr lang="en-US" dirty="0"/>
          </a:p>
        </p:txBody>
      </p:sp>
      <p:sp>
        <p:nvSpPr>
          <p:cNvPr id="6" name="Content Placeholder 5"/>
          <p:cNvSpPr>
            <a:spLocks noGrp="1"/>
          </p:cNvSpPr>
          <p:nvPr>
            <p:ph sz="half" idx="2"/>
          </p:nvPr>
        </p:nvSpPr>
        <p:spPr>
          <a:xfrm>
            <a:off x="549274" y="2449286"/>
            <a:ext cx="8042276" cy="3596185"/>
          </a:xfrm>
        </p:spPr>
        <p:txBody>
          <a:bodyPr/>
          <a:lstStyle/>
          <a:p>
            <a:pPr lvl="1">
              <a:buClr>
                <a:schemeClr val="accent1">
                  <a:lumMod val="60000"/>
                  <a:lumOff val="40000"/>
                </a:schemeClr>
              </a:buClr>
              <a:buSzPct val="116000"/>
              <a:buFont typeface="Arial"/>
              <a:buChar char="•"/>
            </a:pPr>
            <a:r>
              <a:rPr lang="en-US" sz="2400" dirty="0" smtClean="0">
                <a:solidFill>
                  <a:schemeClr val="tx2"/>
                </a:solidFill>
              </a:rPr>
              <a:t>A wind chill factor is a measure of the cooling effect of wind on a body. </a:t>
            </a:r>
            <a:endParaRPr lang="en-US" sz="2400" dirty="0" smtClean="0">
              <a:solidFill>
                <a:schemeClr val="tx2"/>
              </a:solidFill>
            </a:endParaRPr>
          </a:p>
          <a:p>
            <a:pPr lvl="1">
              <a:buClr>
                <a:schemeClr val="accent1">
                  <a:lumMod val="60000"/>
                  <a:lumOff val="40000"/>
                </a:schemeClr>
              </a:buClr>
              <a:buSzPct val="116000"/>
              <a:buFont typeface="Arial"/>
              <a:buChar char="•"/>
            </a:pPr>
            <a:r>
              <a:rPr lang="en-US" sz="2400" dirty="0" smtClean="0">
                <a:solidFill>
                  <a:schemeClr val="tx2"/>
                </a:solidFill>
              </a:rPr>
              <a:t>The </a:t>
            </a:r>
            <a:r>
              <a:rPr lang="en-US" sz="2400" dirty="0" smtClean="0">
                <a:solidFill>
                  <a:schemeClr val="tx2"/>
                </a:solidFill>
              </a:rPr>
              <a:t>wind chill temperature is more correctly called the “wind chill equivalent temperature” because it indicates what the temperature would feel like with the wind.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z="5400" u="sng" dirty="0" smtClean="0"/>
              <a:t>El Niño &amp; La Niña </a:t>
            </a:r>
            <a:endParaRPr lang="en-US" sz="5400" u="sng" dirty="0"/>
          </a:p>
        </p:txBody>
      </p:sp>
      <p:sp>
        <p:nvSpPr>
          <p:cNvPr id="11" name="Content Placeholder 10"/>
          <p:cNvSpPr>
            <a:spLocks noGrp="1"/>
          </p:cNvSpPr>
          <p:nvPr>
            <p:ph sz="half" idx="2"/>
          </p:nvPr>
        </p:nvSpPr>
        <p:spPr>
          <a:xfrm>
            <a:off x="549274" y="2104803"/>
            <a:ext cx="3840480" cy="4331368"/>
          </a:xfrm>
        </p:spPr>
        <p:txBody>
          <a:bodyPr>
            <a:normAutofit fontScale="85000" lnSpcReduction="20000"/>
          </a:bodyPr>
          <a:lstStyle/>
          <a:p>
            <a:r>
              <a:rPr lang="en-US" sz="2400" dirty="0" smtClean="0">
                <a:solidFill>
                  <a:schemeClr val="tx2"/>
                </a:solidFill>
              </a:rPr>
              <a:t>Toward the end of ’97, countries in the western pacific such as the Philippines that get heavy rains, suffered a severe drought.</a:t>
            </a:r>
          </a:p>
          <a:p>
            <a:r>
              <a:rPr lang="en-US" sz="2400" dirty="0" smtClean="0">
                <a:solidFill>
                  <a:schemeClr val="tx2"/>
                </a:solidFill>
              </a:rPr>
              <a:t>At the same time, torrential rains fell in generally dry regions Somalia and Kenya in east Africa.</a:t>
            </a:r>
          </a:p>
          <a:p>
            <a:r>
              <a:rPr lang="en-US" sz="2400" dirty="0" smtClean="0">
                <a:solidFill>
                  <a:schemeClr val="tx2"/>
                </a:solidFill>
              </a:rPr>
              <a:t>Over in the Atlantic ocean,  the hurricane season  was much less active the average.</a:t>
            </a:r>
          </a:p>
          <a:p>
            <a:endParaRPr lang="en-US" dirty="0"/>
          </a:p>
        </p:txBody>
      </p:sp>
      <p:pic>
        <p:nvPicPr>
          <p:cNvPr id="17" name="Content Placeholder 16" descr="el-nino-la-nina.jpg"/>
          <p:cNvPicPr>
            <a:picLocks noGrp="1" noChangeAspect="1"/>
          </p:cNvPicPr>
          <p:nvPr>
            <p:ph sz="quarter" idx="4"/>
          </p:nvPr>
        </p:nvPicPr>
        <p:blipFill>
          <a:blip r:embed="rId2"/>
          <a:srcRect l="-11805" r="-11805"/>
          <a:stretch>
            <a:fillRect/>
          </a:stretch>
        </p:blipFill>
        <p:spPr/>
      </p:pic>
      <p:sp>
        <p:nvSpPr>
          <p:cNvPr id="16" name="Text Placeholder 15"/>
          <p:cNvSpPr>
            <a:spLocks noGrp="1"/>
          </p:cNvSpPr>
          <p:nvPr>
            <p:ph type="body" idx="1"/>
          </p:nvPr>
        </p:nvSpPr>
        <p:spPr>
          <a:xfrm>
            <a:off x="549274" y="1565380"/>
            <a:ext cx="8288114" cy="782035"/>
          </a:xfrm>
        </p:spPr>
        <p:txBody>
          <a:bodyPr/>
          <a:lstStyle/>
          <a:p>
            <a:r>
              <a:rPr lang="en-US" dirty="0" smtClean="0"/>
              <a:t>What do the following reports have in common?: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20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20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fade">
                                      <p:cBhvr>
                                        <p:cTn id="22" dur="2000"/>
                                        <p:tgtEl>
                                          <p:spTgt spid="1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fade">
                                      <p:cBhvr>
                                        <p:cTn id="27" dur="2000"/>
                                        <p:tgtEl>
                                          <p:spTgt spid="11">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7"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900" decel="100000" fill="hold"/>
                                        <p:tgtEl>
                                          <p:spTgt spid="17"/>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build="p"/>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4" y="86603"/>
            <a:ext cx="8042276" cy="905285"/>
          </a:xfrm>
        </p:spPr>
        <p:txBody>
          <a:bodyPr/>
          <a:lstStyle/>
          <a:p>
            <a:r>
              <a:rPr lang="en-US" sz="5400" u="sng" dirty="0" smtClean="0"/>
              <a:t>El Niño </a:t>
            </a:r>
            <a:endParaRPr lang="en-US" sz="5400" u="sng" dirty="0"/>
          </a:p>
        </p:txBody>
      </p:sp>
      <p:sp>
        <p:nvSpPr>
          <p:cNvPr id="10" name="Text Placeholder 9"/>
          <p:cNvSpPr>
            <a:spLocks noGrp="1"/>
          </p:cNvSpPr>
          <p:nvPr>
            <p:ph type="body" idx="1"/>
          </p:nvPr>
        </p:nvSpPr>
        <p:spPr>
          <a:xfrm>
            <a:off x="549274" y="702336"/>
            <a:ext cx="8042276" cy="750887"/>
          </a:xfrm>
        </p:spPr>
        <p:txBody>
          <a:bodyPr/>
          <a:lstStyle/>
          <a:p>
            <a:r>
              <a:rPr lang="en-US" dirty="0" smtClean="0"/>
              <a:t>What is El Niño?</a:t>
            </a:r>
            <a:endParaRPr lang="en-US" dirty="0"/>
          </a:p>
        </p:txBody>
      </p:sp>
      <p:sp>
        <p:nvSpPr>
          <p:cNvPr id="11" name="Content Placeholder 10"/>
          <p:cNvSpPr>
            <a:spLocks noGrp="1"/>
          </p:cNvSpPr>
          <p:nvPr>
            <p:ph sz="half" idx="2"/>
          </p:nvPr>
        </p:nvSpPr>
        <p:spPr>
          <a:xfrm>
            <a:off x="549274" y="2347415"/>
            <a:ext cx="8222934" cy="3596185"/>
          </a:xfrm>
        </p:spPr>
        <p:txBody>
          <a:bodyPr/>
          <a:lstStyle/>
          <a:p>
            <a:pPr>
              <a:buFont typeface="Arial"/>
              <a:buChar char="•"/>
            </a:pPr>
            <a:r>
              <a:rPr lang="en-US" sz="2400" dirty="0" smtClean="0">
                <a:solidFill>
                  <a:schemeClr val="tx2"/>
                </a:solidFill>
              </a:rPr>
              <a:t>The answer to the extreme weather effects is due to El Niño.  </a:t>
            </a:r>
            <a:endParaRPr lang="en-US" sz="2400" dirty="0" smtClean="0">
              <a:solidFill>
                <a:schemeClr val="tx2"/>
              </a:solidFill>
            </a:endParaRPr>
          </a:p>
          <a:p>
            <a:pPr>
              <a:buFont typeface="Arial"/>
              <a:buChar char="•"/>
            </a:pPr>
            <a:r>
              <a:rPr lang="en-US" sz="2400" dirty="0" smtClean="0">
                <a:solidFill>
                  <a:schemeClr val="tx2"/>
                </a:solidFill>
              </a:rPr>
              <a:t>El </a:t>
            </a:r>
            <a:r>
              <a:rPr lang="en-US" sz="2400" dirty="0" smtClean="0">
                <a:solidFill>
                  <a:schemeClr val="tx2"/>
                </a:solidFill>
              </a:rPr>
              <a:t>Niño is a shift in the ocean currents, temperatures, and atmospheric conditions in the tropical Pacific Ocean. </a:t>
            </a:r>
          </a:p>
          <a:p>
            <a:pPr>
              <a:buFont typeface="Arial"/>
              <a:buChar char="•"/>
            </a:pPr>
            <a:r>
              <a:rPr lang="en-US" sz="2400" dirty="0" smtClean="0">
                <a:solidFill>
                  <a:schemeClr val="tx2"/>
                </a:solidFill>
              </a:rPr>
              <a:t>The result is a severe change in temperatures and in the weather, causing major effects on areas nearby.</a:t>
            </a:r>
          </a:p>
          <a:p>
            <a:r>
              <a:rPr lang="en-US" dirty="0" smtClean="0"/>
              <a:t>El </a:t>
            </a:r>
            <a:r>
              <a:rPr lang="en-US" dirty="0" err="1" smtClean="0"/>
              <a:t>nino</a:t>
            </a:r>
            <a:r>
              <a:rPr lang="en-US" dirty="0" smtClean="0"/>
              <a:t> video</a:t>
            </a:r>
            <a:endParaRPr lang="en-US" dirty="0"/>
          </a:p>
        </p:txBody>
      </p:sp>
      <p:sp>
        <p:nvSpPr>
          <p:cNvPr id="5" name="Rectangle 4"/>
          <p:cNvSpPr/>
          <p:nvPr/>
        </p:nvSpPr>
        <p:spPr>
          <a:xfrm>
            <a:off x="1226478" y="5529493"/>
            <a:ext cx="5421086" cy="369332"/>
          </a:xfrm>
          <a:prstGeom prst="rect">
            <a:avLst/>
          </a:prstGeom>
        </p:spPr>
        <p:txBody>
          <a:bodyPr wrap="square">
            <a:spAutoFit/>
          </a:bodyPr>
          <a:lstStyle/>
          <a:p>
            <a:r>
              <a:rPr lang="en-CA" dirty="0" smtClean="0">
                <a:hlinkClick r:id="rId2"/>
              </a:rPr>
              <a:t>http://www.youtube.com/watch?v=fN_NmCpry38</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20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20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fade">
                                      <p:cBhvr>
                                        <p:cTn id="22" dur="2000"/>
                                        <p:tgtEl>
                                          <p:spTgt spid="1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fade">
                                      <p:cBhvr>
                                        <p:cTn id="27" dur="2000"/>
                                        <p:tgtEl>
                                          <p:spTgt spid="11">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animEffect transition="in" filter="fade">
                                      <p:cBhvr>
                                        <p:cTn id="32" dur="20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P spid="1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u="sng" dirty="0" smtClean="0"/>
              <a:t>El Niño </a:t>
            </a:r>
            <a:endParaRPr lang="en-US" sz="5400" u="sng" dirty="0"/>
          </a:p>
        </p:txBody>
      </p:sp>
      <p:sp>
        <p:nvSpPr>
          <p:cNvPr id="3" name="Text Placeholder 2"/>
          <p:cNvSpPr>
            <a:spLocks noGrp="1"/>
          </p:cNvSpPr>
          <p:nvPr>
            <p:ph type="body" idx="1"/>
          </p:nvPr>
        </p:nvSpPr>
        <p:spPr>
          <a:xfrm>
            <a:off x="549274" y="1444532"/>
            <a:ext cx="3572122" cy="750887"/>
          </a:xfrm>
        </p:spPr>
        <p:txBody>
          <a:bodyPr/>
          <a:lstStyle/>
          <a:p>
            <a:r>
              <a:rPr lang="en-US" dirty="0" smtClean="0"/>
              <a:t>What causes El Niño?</a:t>
            </a:r>
            <a:endParaRPr lang="en-US" dirty="0"/>
          </a:p>
        </p:txBody>
      </p:sp>
      <p:sp>
        <p:nvSpPr>
          <p:cNvPr id="4" name="Content Placeholder 3"/>
          <p:cNvSpPr>
            <a:spLocks noGrp="1"/>
          </p:cNvSpPr>
          <p:nvPr>
            <p:ph sz="half" idx="2"/>
          </p:nvPr>
        </p:nvSpPr>
        <p:spPr>
          <a:xfrm>
            <a:off x="549274" y="2347415"/>
            <a:ext cx="8042276" cy="4245310"/>
          </a:xfrm>
        </p:spPr>
        <p:txBody>
          <a:bodyPr>
            <a:normAutofit/>
          </a:bodyPr>
          <a:lstStyle/>
          <a:p>
            <a:pPr>
              <a:buFont typeface="Arial"/>
              <a:buChar char="•"/>
            </a:pPr>
            <a:r>
              <a:rPr lang="en-US" sz="2400" dirty="0" smtClean="0">
                <a:solidFill>
                  <a:schemeClr val="tx2"/>
                </a:solidFill>
              </a:rPr>
              <a:t>Imagine the Pacific Ocean in a large pan, sloshing back and forth. </a:t>
            </a:r>
          </a:p>
          <a:p>
            <a:pPr>
              <a:buFont typeface="Arial"/>
              <a:buChar char="•"/>
            </a:pPr>
            <a:r>
              <a:rPr lang="en-US" sz="2400" dirty="0" smtClean="0">
                <a:solidFill>
                  <a:schemeClr val="tx2"/>
                </a:solidFill>
              </a:rPr>
              <a:t>The el Niño effect happens when the surface water off the tropical Pacific Ocean off the coast of south America are higher than average. </a:t>
            </a:r>
          </a:p>
          <a:p>
            <a:pPr>
              <a:buFont typeface="Arial"/>
              <a:buChar char="•"/>
            </a:pPr>
            <a:r>
              <a:rPr lang="en-US" sz="2400" dirty="0" smtClean="0">
                <a:solidFill>
                  <a:schemeClr val="tx2"/>
                </a:solidFill>
              </a:rPr>
              <a:t>The extra water begins to push eastward, reversing the equatorial current flow, and weakening the trade winds. </a:t>
            </a:r>
          </a:p>
          <a:p>
            <a:pPr>
              <a:buFont typeface="Arial"/>
              <a:buChar char="•"/>
            </a:pPr>
            <a:r>
              <a:rPr lang="en-US" sz="2400" dirty="0" smtClean="0">
                <a:solidFill>
                  <a:schemeClr val="tx2"/>
                </a:solidFill>
              </a:rPr>
              <a:t>This is much like the water sloshing back and forth in the pan. </a:t>
            </a:r>
            <a:endParaRPr lang="en-US" sz="24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u="sng" dirty="0" smtClean="0"/>
              <a:t>La Niña </a:t>
            </a:r>
            <a:endParaRPr lang="en-US" sz="5400" u="sng" dirty="0"/>
          </a:p>
        </p:txBody>
      </p:sp>
      <p:sp>
        <p:nvSpPr>
          <p:cNvPr id="3" name="Text Placeholder 2"/>
          <p:cNvSpPr>
            <a:spLocks noGrp="1"/>
          </p:cNvSpPr>
          <p:nvPr>
            <p:ph type="body" idx="1"/>
          </p:nvPr>
        </p:nvSpPr>
        <p:spPr/>
        <p:txBody>
          <a:bodyPr/>
          <a:lstStyle/>
          <a:p>
            <a:r>
              <a:rPr lang="en-US" dirty="0" smtClean="0"/>
              <a:t>What is La Niña?</a:t>
            </a:r>
            <a:endParaRPr lang="en-US" dirty="0"/>
          </a:p>
        </p:txBody>
      </p:sp>
      <p:sp>
        <p:nvSpPr>
          <p:cNvPr id="4" name="Content Placeholder 3"/>
          <p:cNvSpPr>
            <a:spLocks noGrp="1"/>
          </p:cNvSpPr>
          <p:nvPr>
            <p:ph sz="half" idx="2"/>
          </p:nvPr>
        </p:nvSpPr>
        <p:spPr>
          <a:xfrm>
            <a:off x="908747" y="2347415"/>
            <a:ext cx="7387064" cy="4297496"/>
          </a:xfrm>
        </p:spPr>
        <p:txBody>
          <a:bodyPr>
            <a:normAutofit/>
          </a:bodyPr>
          <a:lstStyle/>
          <a:p>
            <a:pPr>
              <a:buFont typeface="Arial"/>
              <a:buChar char="•"/>
            </a:pPr>
            <a:r>
              <a:rPr lang="en-US" sz="2400" dirty="0" smtClean="0">
                <a:solidFill>
                  <a:schemeClr val="tx2"/>
                </a:solidFill>
              </a:rPr>
              <a:t>At the opposite end of the cycle to El Niño is La Niña, which is a shift to colder than average ocean temperature in the eastern pacific. </a:t>
            </a:r>
          </a:p>
          <a:p>
            <a:pPr>
              <a:buFont typeface="Arial"/>
              <a:buChar char="•"/>
            </a:pPr>
            <a:r>
              <a:rPr lang="en-US" sz="2400" dirty="0" smtClean="0">
                <a:solidFill>
                  <a:schemeClr val="tx2"/>
                </a:solidFill>
              </a:rPr>
              <a:t>The effects of La Niña are exact opposite to those of El Niño. This includes the increased chances of hurricanes and precipitation in places where it is usually dry.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Thunderstorms</a:t>
            </a:r>
            <a:endParaRPr lang="en-US" u="sng" dirty="0"/>
          </a:p>
        </p:txBody>
      </p:sp>
      <p:sp>
        <p:nvSpPr>
          <p:cNvPr id="3" name="Content Placeholder 2"/>
          <p:cNvSpPr>
            <a:spLocks noGrp="1"/>
          </p:cNvSpPr>
          <p:nvPr>
            <p:ph sz="half" idx="1"/>
          </p:nvPr>
        </p:nvSpPr>
        <p:spPr>
          <a:xfrm>
            <a:off x="549275" y="1600201"/>
            <a:ext cx="4138280" cy="4343400"/>
          </a:xfrm>
        </p:spPr>
        <p:txBody>
          <a:bodyPr>
            <a:normAutofit/>
          </a:bodyPr>
          <a:lstStyle/>
          <a:p>
            <a:r>
              <a:rPr lang="en-US" dirty="0" smtClean="0">
                <a:solidFill>
                  <a:schemeClr val="tx2"/>
                </a:solidFill>
              </a:rPr>
              <a:t>In order for a thunderstorm to form, two conditions must be met: In order for a thunderstorm to form two conditions must be met: </a:t>
            </a:r>
          </a:p>
          <a:p>
            <a:pPr marL="457200" indent="-457200">
              <a:buAutoNum type="arabicPeriod"/>
            </a:pPr>
            <a:r>
              <a:rPr lang="en-US" dirty="0" smtClean="0">
                <a:solidFill>
                  <a:schemeClr val="tx2"/>
                </a:solidFill>
              </a:rPr>
              <a:t>Moisture is needed to form clouds and precipitation </a:t>
            </a:r>
          </a:p>
          <a:p>
            <a:pPr marL="457200" lvl="0" indent="-457200">
              <a:buFont typeface="Wingdings 2" pitchFamily="18" charset="2"/>
              <a:buAutoNum type="arabicPeriod"/>
            </a:pPr>
            <a:r>
              <a:rPr lang="en-US" dirty="0" smtClean="0">
                <a:solidFill>
                  <a:schemeClr val="tx2"/>
                </a:solidFill>
              </a:rPr>
              <a:t>The lifting of air, or uplift, must be very strong in order to produce clouds that reach high in the atmosphere.</a:t>
            </a:r>
          </a:p>
          <a:p>
            <a:pPr marL="457200" indent="-457200">
              <a:buAutoNum type="arabicPeriod"/>
            </a:pPr>
            <a:endParaRPr lang="en-US" dirty="0" smtClean="0"/>
          </a:p>
          <a:p>
            <a:pPr>
              <a:buNone/>
            </a:pPr>
            <a:endParaRPr lang="en-US" dirty="0" smtClean="0"/>
          </a:p>
          <a:p>
            <a:endParaRPr lang="en-US" dirty="0"/>
          </a:p>
        </p:txBody>
      </p:sp>
      <p:sp>
        <p:nvSpPr>
          <p:cNvPr id="4" name="Content Placeholder 3"/>
          <p:cNvSpPr>
            <a:spLocks noGrp="1"/>
          </p:cNvSpPr>
          <p:nvPr>
            <p:ph sz="half" idx="2"/>
          </p:nvPr>
        </p:nvSpPr>
        <p:spPr>
          <a:xfrm>
            <a:off x="5068555" y="1600201"/>
            <a:ext cx="3840480" cy="4343400"/>
          </a:xfrm>
        </p:spPr>
        <p:txBody>
          <a:bodyPr>
            <a:normAutofit/>
          </a:bodyPr>
          <a:lstStyle/>
          <a:p>
            <a:r>
              <a:rPr lang="en-US" dirty="0" smtClean="0">
                <a:solidFill>
                  <a:schemeClr val="tx2"/>
                </a:solidFill>
              </a:rPr>
              <a:t>In short, cold air and warm air must mix; creating an active circulation system that has both updrafts and downdrafts. </a:t>
            </a:r>
          </a:p>
          <a:p>
            <a:r>
              <a:rPr lang="en-US" dirty="0" smtClean="0">
                <a:solidFill>
                  <a:schemeClr val="tx2"/>
                </a:solidFill>
              </a:rPr>
              <a:t>This system can gain strength if upper level high speed winds carry rising air away more quickly </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fade">
                                      <p:cBhvr>
                                        <p:cTn id="29" dur="1000"/>
                                        <p:tgtEl>
                                          <p:spTgt spid="4">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Effect transition="in" filter="fade">
                                      <p:cBhvr>
                                        <p:cTn id="34"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Thunderstorm Development</a:t>
            </a:r>
            <a:endParaRPr lang="en-US" u="sng" dirty="0"/>
          </a:p>
        </p:txBody>
      </p:sp>
      <p:sp>
        <p:nvSpPr>
          <p:cNvPr id="3" name="Content Placeholder 2"/>
          <p:cNvSpPr>
            <a:spLocks noGrp="1"/>
          </p:cNvSpPr>
          <p:nvPr>
            <p:ph sz="half" idx="1"/>
          </p:nvPr>
        </p:nvSpPr>
        <p:spPr>
          <a:xfrm>
            <a:off x="549275" y="1600201"/>
            <a:ext cx="4201796" cy="4343400"/>
          </a:xfrm>
        </p:spPr>
        <p:txBody>
          <a:bodyPr>
            <a:normAutofit lnSpcReduction="10000"/>
          </a:bodyPr>
          <a:lstStyle/>
          <a:p>
            <a:pPr>
              <a:buNone/>
            </a:pPr>
            <a:r>
              <a:rPr lang="en-US" dirty="0" smtClean="0">
                <a:solidFill>
                  <a:schemeClr val="tx2"/>
                </a:solidFill>
              </a:rPr>
              <a:t>There are three main stages of the development of thunderstorms, and they are: </a:t>
            </a:r>
          </a:p>
          <a:p>
            <a:pPr marL="457200" indent="-457200">
              <a:buFont typeface="+mj-lt"/>
              <a:buAutoNum type="arabicPeriod"/>
            </a:pPr>
            <a:r>
              <a:rPr lang="en-US" sz="2054" u="sng" dirty="0" smtClean="0">
                <a:solidFill>
                  <a:schemeClr val="tx2"/>
                </a:solidFill>
                <a:latin typeface="+mj-lt"/>
              </a:rPr>
              <a:t>The Developing stage</a:t>
            </a:r>
            <a:r>
              <a:rPr lang="en-US" sz="2054" dirty="0" smtClean="0">
                <a:solidFill>
                  <a:schemeClr val="tx2"/>
                </a:solidFill>
                <a:latin typeface="+mj-lt"/>
              </a:rPr>
              <a:t>: Updrafts of warm air carry moisture upward. As the water vapor rises, it condenses, releasing energy to warm the air further. This allows the warm air to rise even higher. If the temperature at the upper levels is low, the warm air may rise as high as the </a:t>
            </a:r>
            <a:r>
              <a:rPr lang="en-US" sz="2054" dirty="0" err="1" smtClean="0">
                <a:solidFill>
                  <a:schemeClr val="tx2"/>
                </a:solidFill>
                <a:latin typeface="+mj-lt"/>
              </a:rPr>
              <a:t>tropopause</a:t>
            </a:r>
            <a:r>
              <a:rPr lang="en-US" sz="2054" dirty="0" smtClean="0">
                <a:solidFill>
                  <a:schemeClr val="tx2"/>
                </a:solidFill>
                <a:latin typeface="+mj-lt"/>
              </a:rPr>
              <a:t>.</a:t>
            </a:r>
          </a:p>
          <a:p>
            <a:pPr>
              <a:buNone/>
            </a:pPr>
            <a:endParaRPr lang="en-US" dirty="0"/>
          </a:p>
        </p:txBody>
      </p:sp>
      <p:pic>
        <p:nvPicPr>
          <p:cNvPr id="6" name="Content Placeholder 5" descr="page112-1.jpg"/>
          <p:cNvPicPr>
            <a:picLocks noGrp="1" noChangeAspect="1"/>
          </p:cNvPicPr>
          <p:nvPr>
            <p:ph sz="half" idx="2"/>
          </p:nvPr>
        </p:nvPicPr>
        <p:blipFill>
          <a:blip r:embed="rId2"/>
          <a:srcRect l="-22592" r="-22592"/>
          <a:stretch>
            <a:fillRect/>
          </a:stretch>
        </p:blipFill>
        <p:spPr>
          <a:xfrm>
            <a:off x="4751071" y="1600201"/>
            <a:ext cx="4119800" cy="4057999"/>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Thunderstorm Development</a:t>
            </a:r>
            <a:endParaRPr lang="en-US" u="sng" dirty="0"/>
          </a:p>
        </p:txBody>
      </p:sp>
      <p:sp>
        <p:nvSpPr>
          <p:cNvPr id="3" name="Content Placeholder 2"/>
          <p:cNvSpPr>
            <a:spLocks noGrp="1"/>
          </p:cNvSpPr>
          <p:nvPr>
            <p:ph sz="half" idx="1"/>
          </p:nvPr>
        </p:nvSpPr>
        <p:spPr>
          <a:xfrm>
            <a:off x="549274" y="1600201"/>
            <a:ext cx="3876823" cy="4343400"/>
          </a:xfrm>
        </p:spPr>
        <p:txBody>
          <a:bodyPr>
            <a:normAutofit fontScale="92500" lnSpcReduction="10000"/>
          </a:bodyPr>
          <a:lstStyle/>
          <a:p>
            <a:pPr marL="457200" indent="-457200">
              <a:buFont typeface="+mj-lt"/>
              <a:buAutoNum type="arabicPeriod" startAt="2"/>
            </a:pPr>
            <a:r>
              <a:rPr lang="en-US" u="sng" dirty="0" smtClean="0">
                <a:solidFill>
                  <a:schemeClr val="tx2"/>
                </a:solidFill>
              </a:rPr>
              <a:t>The Mature Stage:</a:t>
            </a:r>
          </a:p>
          <a:p>
            <a:pPr marL="457200" indent="-457200">
              <a:buNone/>
            </a:pPr>
            <a:r>
              <a:rPr lang="en-US" dirty="0" smtClean="0">
                <a:solidFill>
                  <a:schemeClr val="tx2"/>
                </a:solidFill>
              </a:rPr>
              <a:t>      The cumulonimbus cloud spreads out at the top, reaching the stratosphere in the most severe cases. Cold air containing ice, rain and sometimes hail falls downward in large downdrafts. This is the destructive part of the storm, when repeating updrafts and downdrafts produce hailstones. It is during this stage that we get thunder and lightning. </a:t>
            </a:r>
            <a:endParaRPr lang="en-US" dirty="0">
              <a:solidFill>
                <a:schemeClr val="tx2"/>
              </a:solidFill>
            </a:endParaRPr>
          </a:p>
        </p:txBody>
      </p:sp>
      <p:pic>
        <p:nvPicPr>
          <p:cNvPr id="5" name="Content Placeholder 4" descr="page112-13.jpg"/>
          <p:cNvPicPr>
            <a:picLocks noGrp="1" noChangeAspect="1"/>
          </p:cNvPicPr>
          <p:nvPr>
            <p:ph sz="half" idx="2"/>
          </p:nvPr>
        </p:nvPicPr>
        <p:blipFill>
          <a:blip r:embed="rId2"/>
          <a:srcRect l="-21723" r="-21723"/>
          <a:stretch>
            <a:fillRect/>
          </a:stretch>
        </p:blipFill>
        <p:spPr>
          <a:xfrm>
            <a:off x="4751071" y="1600201"/>
            <a:ext cx="3840480" cy="4343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Thunderstorm Development</a:t>
            </a:r>
            <a:endParaRPr lang="en-US" u="sng" dirty="0"/>
          </a:p>
        </p:txBody>
      </p:sp>
      <p:sp>
        <p:nvSpPr>
          <p:cNvPr id="3" name="Content Placeholder 2"/>
          <p:cNvSpPr>
            <a:spLocks noGrp="1"/>
          </p:cNvSpPr>
          <p:nvPr>
            <p:ph sz="half" idx="1"/>
          </p:nvPr>
        </p:nvSpPr>
        <p:spPr/>
        <p:txBody>
          <a:bodyPr/>
          <a:lstStyle/>
          <a:p>
            <a:pPr marL="457200" indent="-457200">
              <a:buFont typeface="+mj-lt"/>
              <a:buAutoNum type="arabicPeriod" startAt="3"/>
            </a:pPr>
            <a:r>
              <a:rPr lang="en-US" u="sng" dirty="0" smtClean="0">
                <a:solidFill>
                  <a:schemeClr val="tx2"/>
                </a:solidFill>
              </a:rPr>
              <a:t>The Final Stage</a:t>
            </a:r>
            <a:r>
              <a:rPr lang="en-US" dirty="0" smtClean="0">
                <a:solidFill>
                  <a:schemeClr val="tx2"/>
                </a:solidFill>
              </a:rPr>
              <a:t>:</a:t>
            </a:r>
          </a:p>
          <a:p>
            <a:pPr marL="457200" indent="-457200">
              <a:buNone/>
            </a:pPr>
            <a:r>
              <a:rPr lang="en-US" dirty="0" smtClean="0">
                <a:solidFill>
                  <a:schemeClr val="tx2"/>
                </a:solidFill>
              </a:rPr>
              <a:t>     The downdrafts reduce the upward flow of air, and the storm weakens. Smaller clouds are seen above the lower cumulus clouds. </a:t>
            </a:r>
            <a:endParaRPr lang="en-US" dirty="0">
              <a:solidFill>
                <a:schemeClr val="tx2"/>
              </a:solidFill>
            </a:endParaRPr>
          </a:p>
        </p:txBody>
      </p:sp>
      <p:pic>
        <p:nvPicPr>
          <p:cNvPr id="5" name="Content Placeholder 4" descr="page112-14.jpg"/>
          <p:cNvPicPr>
            <a:picLocks noGrp="1" noChangeAspect="1"/>
          </p:cNvPicPr>
          <p:nvPr>
            <p:ph sz="half" idx="2"/>
          </p:nvPr>
        </p:nvPicPr>
        <p:blipFill>
          <a:blip r:embed="rId2"/>
          <a:srcRect l="-20552" r="-20552"/>
          <a:stretch>
            <a:fillRect/>
          </a:stretch>
        </p:blipFill>
        <p:spPr>
          <a:xfrm>
            <a:off x="4751071" y="1600201"/>
            <a:ext cx="3840480" cy="4343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0"/>
            <a:ext cx="8042276" cy="1336956"/>
          </a:xfrm>
        </p:spPr>
        <p:txBody>
          <a:bodyPr/>
          <a:lstStyle/>
          <a:p>
            <a:r>
              <a:rPr lang="en-US" u="sng" dirty="0" smtClean="0"/>
              <a:t>Tornadoes</a:t>
            </a:r>
            <a:endParaRPr lang="en-US" u="sng" dirty="0"/>
          </a:p>
        </p:txBody>
      </p:sp>
      <p:sp>
        <p:nvSpPr>
          <p:cNvPr id="3" name="Text Placeholder 2"/>
          <p:cNvSpPr>
            <a:spLocks noGrp="1"/>
          </p:cNvSpPr>
          <p:nvPr>
            <p:ph type="body" idx="1"/>
          </p:nvPr>
        </p:nvSpPr>
        <p:spPr>
          <a:xfrm>
            <a:off x="549273" y="1077780"/>
            <a:ext cx="8042277" cy="750887"/>
          </a:xfrm>
        </p:spPr>
        <p:txBody>
          <a:bodyPr/>
          <a:lstStyle/>
          <a:p>
            <a:r>
              <a:rPr lang="en-US" dirty="0" smtClean="0"/>
              <a:t>What is a tornado? How are they formed?</a:t>
            </a:r>
            <a:endParaRPr lang="en-US" dirty="0"/>
          </a:p>
        </p:txBody>
      </p:sp>
      <p:sp>
        <p:nvSpPr>
          <p:cNvPr id="4" name="Content Placeholder 3"/>
          <p:cNvSpPr>
            <a:spLocks noGrp="1"/>
          </p:cNvSpPr>
          <p:nvPr>
            <p:ph sz="half" idx="2"/>
          </p:nvPr>
        </p:nvSpPr>
        <p:spPr>
          <a:xfrm>
            <a:off x="549273" y="2066405"/>
            <a:ext cx="3840480" cy="4114933"/>
          </a:xfrm>
        </p:spPr>
        <p:txBody>
          <a:bodyPr/>
          <a:lstStyle/>
          <a:p>
            <a:r>
              <a:rPr lang="en-US" dirty="0" smtClean="0">
                <a:solidFill>
                  <a:schemeClr val="tx2"/>
                </a:solidFill>
              </a:rPr>
              <a:t>A tornado can only form from a severe thunderstorm in which a rotating funnel cloud extends from the base of the cumulonimbus clouds to the ground. </a:t>
            </a:r>
          </a:p>
          <a:p>
            <a:r>
              <a:rPr lang="en-US" dirty="0" smtClean="0">
                <a:solidFill>
                  <a:schemeClr val="tx2"/>
                </a:solidFill>
              </a:rPr>
              <a:t>As the rising air is replaced by coolers air at the surface, the rotation of the funnel cloud becomes faster and faster. </a:t>
            </a:r>
            <a:endParaRPr lang="en-US" dirty="0">
              <a:solidFill>
                <a:schemeClr val="tx2"/>
              </a:solidFill>
            </a:endParaRPr>
          </a:p>
        </p:txBody>
      </p:sp>
      <p:sp>
        <p:nvSpPr>
          <p:cNvPr id="6" name="Content Placeholder 5"/>
          <p:cNvSpPr>
            <a:spLocks noGrp="1"/>
          </p:cNvSpPr>
          <p:nvPr>
            <p:ph sz="quarter" idx="4"/>
          </p:nvPr>
        </p:nvSpPr>
        <p:spPr>
          <a:xfrm>
            <a:off x="4751070" y="2066405"/>
            <a:ext cx="3840480" cy="4114933"/>
          </a:xfrm>
        </p:spPr>
        <p:txBody>
          <a:bodyPr/>
          <a:lstStyle/>
          <a:p>
            <a:r>
              <a:rPr lang="en-US" dirty="0" smtClean="0">
                <a:solidFill>
                  <a:schemeClr val="tx2"/>
                </a:solidFill>
              </a:rPr>
              <a:t>The rising air causes pressure difference that increases with speed. The difference in pressure can be very dangerous. </a:t>
            </a:r>
          </a:p>
          <a:p>
            <a:r>
              <a:rPr lang="en-US" dirty="0" smtClean="0">
                <a:solidFill>
                  <a:schemeClr val="tx2"/>
                </a:solidFill>
              </a:rPr>
              <a:t>It can lift roofs off houses, vehicles, animals, trailer homes and people. </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20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436030"/>
            <a:ext cx="8042276" cy="1008502"/>
          </a:xfrm>
        </p:spPr>
        <p:txBody>
          <a:bodyPr/>
          <a:lstStyle/>
          <a:p>
            <a:r>
              <a:rPr lang="en-US" u="sng" dirty="0" smtClean="0"/>
              <a:t>Floods</a:t>
            </a:r>
            <a:endParaRPr lang="en-US" u="sng" dirty="0"/>
          </a:p>
        </p:txBody>
      </p:sp>
      <p:sp>
        <p:nvSpPr>
          <p:cNvPr id="3" name="Text Placeholder 2"/>
          <p:cNvSpPr>
            <a:spLocks noGrp="1"/>
          </p:cNvSpPr>
          <p:nvPr>
            <p:ph type="body" idx="1"/>
          </p:nvPr>
        </p:nvSpPr>
        <p:spPr>
          <a:xfrm>
            <a:off x="549274" y="1220729"/>
            <a:ext cx="8042276" cy="750887"/>
          </a:xfrm>
        </p:spPr>
        <p:txBody>
          <a:bodyPr/>
          <a:lstStyle/>
          <a:p>
            <a:r>
              <a:rPr lang="en-US" dirty="0" smtClean="0"/>
              <a:t>What is a flood?</a:t>
            </a:r>
            <a:endParaRPr lang="en-US" dirty="0"/>
          </a:p>
        </p:txBody>
      </p:sp>
      <p:sp>
        <p:nvSpPr>
          <p:cNvPr id="4" name="Content Placeholder 3"/>
          <p:cNvSpPr>
            <a:spLocks noGrp="1"/>
          </p:cNvSpPr>
          <p:nvPr>
            <p:ph sz="half" idx="2"/>
          </p:nvPr>
        </p:nvSpPr>
        <p:spPr/>
        <p:txBody>
          <a:bodyPr/>
          <a:lstStyle/>
          <a:p>
            <a:r>
              <a:rPr lang="en-US" dirty="0" smtClean="0">
                <a:solidFill>
                  <a:schemeClr val="tx2"/>
                </a:solidFill>
              </a:rPr>
              <a:t>A flood is an excess of water from rain, rivers, or oceans over land that cannot soak up any more water. </a:t>
            </a:r>
          </a:p>
          <a:p>
            <a:r>
              <a:rPr lang="en-US" dirty="0" smtClean="0">
                <a:solidFill>
                  <a:schemeClr val="tx2"/>
                </a:solidFill>
              </a:rPr>
              <a:t>They can happen anywhere in the world except for Antarctica. </a:t>
            </a:r>
          </a:p>
          <a:p>
            <a:endParaRPr lang="en-US" dirty="0"/>
          </a:p>
        </p:txBody>
      </p:sp>
      <p:pic>
        <p:nvPicPr>
          <p:cNvPr id="10" name="Content Placeholder 9" descr="flooding_1961_19132456_0_0_7006279_300.jpg"/>
          <p:cNvPicPr>
            <a:picLocks noGrp="1" noChangeAspect="1"/>
          </p:cNvPicPr>
          <p:nvPr>
            <p:ph sz="quarter" idx="4"/>
          </p:nvPr>
        </p:nvPicPr>
        <p:blipFill>
          <a:blip r:embed="rId2"/>
          <a:srcRect l="-3400" r="-3400"/>
          <a:stretch>
            <a:fillRect/>
          </a:stretch>
        </p:blipFill>
        <p:spPr>
          <a:xfrm>
            <a:off x="4751070" y="2347415"/>
            <a:ext cx="4241808" cy="397198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 of floods</a:t>
            </a:r>
            <a:endParaRPr lang="en-US" u="sng" dirty="0"/>
          </a:p>
        </p:txBody>
      </p:sp>
      <p:sp>
        <p:nvSpPr>
          <p:cNvPr id="4" name="Content Placeholder 3"/>
          <p:cNvSpPr>
            <a:spLocks noGrp="1"/>
          </p:cNvSpPr>
          <p:nvPr>
            <p:ph sz="half" idx="2"/>
          </p:nvPr>
        </p:nvSpPr>
        <p:spPr>
          <a:xfrm>
            <a:off x="549274" y="1857869"/>
            <a:ext cx="4201796" cy="4322388"/>
          </a:xfrm>
        </p:spPr>
        <p:txBody>
          <a:bodyPr>
            <a:normAutofit/>
          </a:bodyPr>
          <a:lstStyle/>
          <a:p>
            <a:r>
              <a:rPr lang="en-US" dirty="0" smtClean="0">
                <a:solidFill>
                  <a:schemeClr val="tx2"/>
                </a:solidFill>
              </a:rPr>
              <a:t>There are two main types of floods, and they are:</a:t>
            </a:r>
          </a:p>
          <a:p>
            <a:pPr marL="457200" indent="-457200">
              <a:buFont typeface="+mj-lt"/>
              <a:buAutoNum type="arabicPeriod"/>
            </a:pPr>
            <a:r>
              <a:rPr lang="en-US" u="sng" dirty="0" smtClean="0">
                <a:solidFill>
                  <a:schemeClr val="tx2"/>
                </a:solidFill>
              </a:rPr>
              <a:t>Flash floods:</a:t>
            </a:r>
            <a:r>
              <a:rPr lang="en-US" dirty="0" smtClean="0">
                <a:solidFill>
                  <a:schemeClr val="tx2"/>
                </a:solidFill>
              </a:rPr>
              <a:t> </a:t>
            </a:r>
          </a:p>
          <a:p>
            <a:pPr marL="457200" indent="-457200">
              <a:buNone/>
            </a:pPr>
            <a:r>
              <a:rPr lang="en-US" dirty="0" smtClean="0">
                <a:solidFill>
                  <a:schemeClr val="tx2"/>
                </a:solidFill>
              </a:rPr>
              <a:t>      A flash flood is a flood that occurs with little or no warning what so ever. This type of flood can happen in cities when water from heavy rain cannot be drained away quickly enough but it mostly occurs in mountain valleys and gorges.  </a:t>
            </a:r>
          </a:p>
          <a:p>
            <a:pPr marL="457200" indent="-457200">
              <a:buFont typeface="+mj-lt"/>
              <a:buAutoNum type="arabicPeriod"/>
            </a:pPr>
            <a:endParaRPr lang="en-US" u="sng" dirty="0"/>
          </a:p>
        </p:txBody>
      </p:sp>
      <p:sp>
        <p:nvSpPr>
          <p:cNvPr id="6" name="Content Placeholder 5"/>
          <p:cNvSpPr>
            <a:spLocks noGrp="1"/>
          </p:cNvSpPr>
          <p:nvPr>
            <p:ph sz="quarter" idx="4"/>
          </p:nvPr>
        </p:nvSpPr>
        <p:spPr>
          <a:xfrm>
            <a:off x="4751070" y="1857869"/>
            <a:ext cx="3840480" cy="4085731"/>
          </a:xfrm>
        </p:spPr>
        <p:txBody>
          <a:bodyPr>
            <a:normAutofit/>
          </a:bodyPr>
          <a:lstStyle/>
          <a:p>
            <a:pPr>
              <a:buNone/>
            </a:pPr>
            <a:r>
              <a:rPr lang="en-US" dirty="0" smtClean="0">
                <a:solidFill>
                  <a:schemeClr val="tx2"/>
                </a:solidFill>
              </a:rPr>
              <a:t>    The worst flood in Canadian history happened in the Saguenay area of Quebec in 1996. There was about $800 million in damages from this flood.    </a:t>
            </a:r>
          </a:p>
          <a:p>
            <a:pPr>
              <a:buNone/>
            </a:pPr>
            <a:r>
              <a:rPr lang="en-US" dirty="0" smtClean="0">
                <a:solidFill>
                  <a:schemeClr val="tx2"/>
                </a:solidFill>
              </a:rPr>
              <a:t>    The worst flood in Canadian history happened in the Saguenay area of Quebec in 1996. There was about $800 million in damages from this flood.</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20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144</TotalTime>
  <Words>1755</Words>
  <Application>Microsoft Office PowerPoint</Application>
  <PresentationFormat>On-screen Show (4:3)</PresentationFormat>
  <Paragraphs>112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Breeze</vt:lpstr>
      <vt:lpstr>Slide 1</vt:lpstr>
      <vt:lpstr>How strong does wind have to be to topple a garbage can?</vt:lpstr>
      <vt:lpstr>Thunderstorms</vt:lpstr>
      <vt:lpstr>Thunderstorm Development</vt:lpstr>
      <vt:lpstr>Thunderstorm Development</vt:lpstr>
      <vt:lpstr>Thunderstorm Development</vt:lpstr>
      <vt:lpstr>Tornadoes</vt:lpstr>
      <vt:lpstr>Floods</vt:lpstr>
      <vt:lpstr>Types of floods</vt:lpstr>
      <vt:lpstr>Types of flood cont. </vt:lpstr>
      <vt:lpstr>Droughts</vt:lpstr>
      <vt:lpstr>Hurricanes, Typhoons &amp; Tropical Cyclones </vt:lpstr>
      <vt:lpstr>Hurricanes</vt:lpstr>
      <vt:lpstr>Typhoons</vt:lpstr>
      <vt:lpstr>Tropical Cyclones</vt:lpstr>
      <vt:lpstr>Blizzards</vt:lpstr>
      <vt:lpstr>Two Causes of Blizzards</vt:lpstr>
      <vt:lpstr>Extreme Heat</vt:lpstr>
      <vt:lpstr>Heat Waves</vt:lpstr>
      <vt:lpstr>Temperature Inversions </vt:lpstr>
      <vt:lpstr>Extreme Cold</vt:lpstr>
      <vt:lpstr>Wind Chill Factor</vt:lpstr>
      <vt:lpstr>El Niño &amp; La Niña </vt:lpstr>
      <vt:lpstr>El Niño </vt:lpstr>
      <vt:lpstr>El Niño </vt:lpstr>
      <vt:lpstr>La Niña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 account</dc:creator>
  <cp:lastModifiedBy>Scott Oosterom</cp:lastModifiedBy>
  <cp:revision>5</cp:revision>
  <dcterms:created xsi:type="dcterms:W3CDTF">2010-05-27T15:38:41Z</dcterms:created>
  <dcterms:modified xsi:type="dcterms:W3CDTF">2010-06-01T01:01:37Z</dcterms:modified>
</cp:coreProperties>
</file>