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7" r:id="rId3"/>
    <p:sldId id="278" r:id="rId4"/>
    <p:sldId id="279" r:id="rId5"/>
    <p:sldId id="280" r:id="rId6"/>
    <p:sldId id="282" r:id="rId7"/>
    <p:sldId id="283" r:id="rId8"/>
    <p:sldId id="284" r:id="rId9"/>
    <p:sldId id="285" r:id="rId10"/>
    <p:sldId id="286" r:id="rId11"/>
    <p:sldId id="287" r:id="rId12"/>
    <p:sldId id="288" r:id="rId13"/>
    <p:sldId id="289" r:id="rId14"/>
    <p:sldId id="290" r:id="rId15"/>
    <p:sldId id="291" r:id="rId16"/>
    <p:sldId id="293" r:id="rId17"/>
    <p:sldId id="294" r:id="rId18"/>
    <p:sldId id="295" r:id="rId19"/>
    <p:sldId id="296" r:id="rId20"/>
    <p:sldId id="297" r:id="rId21"/>
    <p:sldId id="298" r:id="rId22"/>
    <p:sldId id="299" r:id="rId23"/>
    <p:sldId id="300" r:id="rId24"/>
    <p:sldId id="301" r:id="rId25"/>
    <p:sldId id="257" r:id="rId26"/>
    <p:sldId id="258" r:id="rId27"/>
    <p:sldId id="259" r:id="rId28"/>
    <p:sldId id="260" r:id="rId29"/>
    <p:sldId id="261" r:id="rId30"/>
    <p:sldId id="262" r:id="rId31"/>
    <p:sldId id="263" r:id="rId32"/>
    <p:sldId id="264" r:id="rId33"/>
    <p:sldId id="266" r:id="rId34"/>
    <p:sldId id="267" r:id="rId35"/>
    <p:sldId id="268" r:id="rId36"/>
    <p:sldId id="269" r:id="rId37"/>
    <p:sldId id="270" r:id="rId38"/>
    <p:sldId id="271" r:id="rId39"/>
    <p:sldId id="272" r:id="rId40"/>
    <p:sldId id="273" r:id="rId41"/>
    <p:sldId id="274" r:id="rId42"/>
    <p:sldId id="275" r:id="rId43"/>
    <p:sldId id="27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6" d="100"/>
          <a:sy n="66" d="100"/>
        </p:scale>
        <p:origin x="-125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A456F8-DBA8-7D4C-B2E3-71FD0D4B69E5}" type="datetimeFigureOut">
              <a:rPr lang="en-US" smtClean="0"/>
              <a:pPr/>
              <a:t>5/31/2010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A7FFBFA-A61F-D14A-B91C-F77357F1729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A456F8-DBA8-7D4C-B2E3-71FD0D4B69E5}" type="datetimeFigureOut">
              <a:rPr lang="en-US" smtClean="0"/>
              <a:pPr/>
              <a:t>5/31/2010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FFBFA-A61F-D14A-B91C-F77357F17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A456F8-DBA8-7D4C-B2E3-71FD0D4B69E5}" type="datetimeFigureOut">
              <a:rPr lang="en-US" smtClean="0"/>
              <a:pPr/>
              <a:t>5/31/2010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FFBFA-A61F-D14A-B91C-F77357F17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A456F8-DBA8-7D4C-B2E3-71FD0D4B69E5}" type="datetimeFigureOut">
              <a:rPr lang="en-US" smtClean="0"/>
              <a:pPr/>
              <a:t>5/31/2010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7FFBFA-A61F-D14A-B91C-F77357F1729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A456F8-DBA8-7D4C-B2E3-71FD0D4B69E5}" type="datetimeFigureOut">
              <a:rPr lang="en-US" smtClean="0"/>
              <a:pPr/>
              <a:t>5/31/2010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A7FFBFA-A61F-D14A-B91C-F77357F1729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A456F8-DBA8-7D4C-B2E3-71FD0D4B69E5}" type="datetimeFigureOut">
              <a:rPr lang="en-US" smtClean="0"/>
              <a:pPr/>
              <a:t>5/31/2010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FFBFA-A61F-D14A-B91C-F77357F1729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A456F8-DBA8-7D4C-B2E3-71FD0D4B69E5}" type="datetimeFigureOut">
              <a:rPr lang="en-US" smtClean="0"/>
              <a:pPr/>
              <a:t>5/31/2010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7FFBFA-A61F-D14A-B91C-F77357F1729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A456F8-DBA8-7D4C-B2E3-71FD0D4B69E5}" type="datetimeFigureOut">
              <a:rPr lang="en-US" smtClean="0"/>
              <a:pPr/>
              <a:t>5/31/2010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7FFBFA-A61F-D14A-B91C-F77357F17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456F8-DBA8-7D4C-B2E3-71FD0D4B69E5}" type="datetimeFigureOut">
              <a:rPr lang="en-US" smtClean="0"/>
              <a:pPr/>
              <a:t>5/31/2010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7FFBFA-A61F-D14A-B91C-F77357F17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A456F8-DBA8-7D4C-B2E3-71FD0D4B69E5}" type="datetimeFigureOut">
              <a:rPr lang="en-US" smtClean="0"/>
              <a:pPr/>
              <a:t>5/31/2010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7FFBFA-A61F-D14A-B91C-F77357F1729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A456F8-DBA8-7D4C-B2E3-71FD0D4B69E5}" type="datetimeFigureOut">
              <a:rPr lang="en-US" smtClean="0"/>
              <a:pPr/>
              <a:t>5/31/2010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A7FFBFA-A61F-D14A-B91C-F77357F1729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FA456F8-DBA8-7D4C-B2E3-71FD0D4B69E5}" type="datetimeFigureOut">
              <a:rPr lang="en-US" smtClean="0"/>
              <a:pPr/>
              <a:t>5/31/2010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A7FFBFA-A61F-D14A-B91C-F77357F172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Macintosh%20HD:Users:studentaccount:Downloads:Chapter%2014%20weather%20notes.doc!OLE_LINK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6855" y="1371600"/>
            <a:ext cx="7190303" cy="1754326"/>
          </a:xfrm>
          <a:prstGeom prst="rect">
            <a:avLst/>
          </a:prstGeom>
          <a:noFill/>
        </p:spPr>
        <p:txBody>
          <a:bodyPr wrap="none" lIns="91440" tIns="45720" rIns="91440" bIns="45720">
            <a:spAutoFit/>
          </a:bodyPr>
          <a:lstStyle/>
          <a:p>
            <a:pPr algn="ctr"/>
            <a:r>
              <a:rPr lang="en-CA" sz="5400" b="1" dirty="0" smtClean="0">
                <a:ln w="19050">
                  <a:solidFill>
                    <a:schemeClr val="tx2">
                      <a:tint val="1000"/>
                    </a:schemeClr>
                  </a:solidFill>
                  <a:prstDash val="solid"/>
                </a:ln>
                <a:solidFill>
                  <a:schemeClr val="accent3"/>
                </a:solidFill>
              </a:rPr>
              <a:t>Chapter </a:t>
            </a:r>
            <a:r>
              <a:rPr lang="en-CA" sz="5400" b="1" dirty="0" smtClean="0">
                <a:ln w="19050">
                  <a:solidFill>
                    <a:schemeClr val="tx2">
                      <a:tint val="1000"/>
                    </a:schemeClr>
                  </a:solidFill>
                  <a:prstDash val="solid"/>
                </a:ln>
                <a:solidFill>
                  <a:schemeClr val="accent3"/>
                </a:solidFill>
              </a:rPr>
              <a:t>14</a:t>
            </a:r>
          </a:p>
          <a:p>
            <a:pPr algn="ctr"/>
            <a:r>
              <a:rPr lang="en-US" sz="5400" b="1" dirty="0" smtClean="0">
                <a:ln w="19050">
                  <a:solidFill>
                    <a:schemeClr val="tx2">
                      <a:tint val="1000"/>
                    </a:schemeClr>
                  </a:solidFill>
                  <a:prstDash val="solid"/>
                </a:ln>
                <a:solidFill>
                  <a:schemeClr val="accent3"/>
                </a:solidFill>
              </a:rPr>
              <a:t>Forecasting </a:t>
            </a:r>
            <a:r>
              <a:rPr lang="en-US" sz="5400" b="1" dirty="0" smtClean="0">
                <a:ln w="19050">
                  <a:solidFill>
                    <a:schemeClr val="tx2">
                      <a:tint val="1000"/>
                    </a:schemeClr>
                  </a:solidFill>
                  <a:prstDash val="solid"/>
                </a:ln>
                <a:solidFill>
                  <a:schemeClr val="accent3"/>
                </a:solidFill>
              </a:rPr>
              <a:t>t</a:t>
            </a:r>
            <a:r>
              <a:rPr lang="en-US" sz="5400" b="1" dirty="0" smtClean="0">
                <a:ln w="19050">
                  <a:solidFill>
                    <a:schemeClr val="tx2">
                      <a:tint val="1000"/>
                    </a:schemeClr>
                  </a:solidFill>
                  <a:prstDash val="solid"/>
                </a:ln>
                <a:solidFill>
                  <a:schemeClr val="accent3"/>
                </a:solidFill>
              </a:rPr>
              <a:t>he Weather</a:t>
            </a:r>
            <a:endParaRPr lang="en-CA" sz="5400" b="1" dirty="0" smtClean="0">
              <a:ln w="19050">
                <a:solidFill>
                  <a:schemeClr val="tx2">
                    <a:tint val="1000"/>
                  </a:schemeClr>
                </a:solidFill>
                <a:prstDash val="solid"/>
              </a:ln>
              <a:solidFill>
                <a:schemeClr val="accent3"/>
              </a:solidFill>
            </a:endParaRPr>
          </a:p>
        </p:txBody>
      </p:sp>
      <p:sp>
        <p:nvSpPr>
          <p:cNvPr id="6" name="Rectangle 5"/>
          <p:cNvSpPr/>
          <p:nvPr/>
        </p:nvSpPr>
        <p:spPr>
          <a:xfrm>
            <a:off x="314124" y="5292347"/>
            <a:ext cx="8631338" cy="1200329"/>
          </a:xfrm>
          <a:prstGeom prst="rect">
            <a:avLst/>
          </a:prstGeom>
          <a:noFill/>
        </p:spPr>
        <p:txBody>
          <a:bodyPr wrap="non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Curtis Lawrence and Kerri Ann John</a:t>
            </a:r>
            <a:endParaRPr lang="en-CA"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en-CA"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Jeffery Drew and Andrew Jeddore</a:t>
            </a:r>
            <a:endParaRPr lang="en-CA"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Low Pressure </a:t>
            </a:r>
            <a:r>
              <a:rPr lang="en-US" b="1" dirty="0" smtClean="0"/>
              <a:t>Systems</a:t>
            </a:r>
            <a:endParaRPr lang="en-US" dirty="0"/>
          </a:p>
        </p:txBody>
      </p:sp>
      <p:sp>
        <p:nvSpPr>
          <p:cNvPr id="3" name="Content Placeholder 2"/>
          <p:cNvSpPr>
            <a:spLocks noGrp="1"/>
          </p:cNvSpPr>
          <p:nvPr>
            <p:ph type="subTitle" idx="4294967295"/>
          </p:nvPr>
        </p:nvSpPr>
        <p:spPr>
          <a:xfrm>
            <a:off x="457200" y="1371600"/>
            <a:ext cx="8229600" cy="4809691"/>
          </a:xfrm>
        </p:spPr>
        <p:txBody>
          <a:bodyPr>
            <a:normAutofit/>
          </a:bodyPr>
          <a:lstStyle/>
          <a:p>
            <a:pPr>
              <a:buNone/>
            </a:pPr>
            <a:r>
              <a:rPr lang="en-US" b="1" dirty="0" smtClean="0"/>
              <a:t>        </a:t>
            </a:r>
            <a:r>
              <a:rPr lang="en-US" b="1" u="sng" dirty="0" smtClean="0"/>
              <a:t>How </a:t>
            </a:r>
            <a:r>
              <a:rPr lang="en-US" b="1" u="sng" dirty="0"/>
              <a:t>does a low pressure system form?</a:t>
            </a:r>
            <a:endParaRPr lang="en-US" u="sng" dirty="0"/>
          </a:p>
          <a:p>
            <a:r>
              <a:rPr lang="en-US" dirty="0"/>
              <a:t>When a warm air mass coming from the south comes in contact with a cold air mass from the north the two masses of air do not mix well so a </a:t>
            </a:r>
            <a:r>
              <a:rPr lang="en-US" b="1" u="sng" dirty="0"/>
              <a:t>front</a:t>
            </a:r>
            <a:r>
              <a:rPr lang="en-US" b="1" dirty="0"/>
              <a:t> </a:t>
            </a:r>
            <a:r>
              <a:rPr lang="en-US" dirty="0"/>
              <a:t>or boundary forms between them.   This front is not moving at this time. </a:t>
            </a:r>
            <a:r>
              <a:rPr lang="en-US" dirty="0" smtClean="0"/>
              <a:t>  (See page 547 in text)</a:t>
            </a:r>
            <a:endParaRPr lang="en-US" dirty="0"/>
          </a:p>
          <a:p>
            <a:endParaRPr lang="en-US" dirty="0"/>
          </a:p>
        </p:txBody>
      </p:sp>
      <p:pic>
        <p:nvPicPr>
          <p:cNvPr id="37890" name="Picture 2"/>
          <p:cNvPicPr>
            <a:picLocks noChangeAspect="1" noChangeArrowheads="1"/>
          </p:cNvPicPr>
          <p:nvPr/>
        </p:nvPicPr>
        <p:blipFill>
          <a:blip r:embed="rId2"/>
          <a:srcRect b="6891"/>
          <a:stretch>
            <a:fillRect/>
          </a:stretch>
        </p:blipFill>
        <p:spPr bwMode="auto">
          <a:xfrm>
            <a:off x="1371600" y="3540442"/>
            <a:ext cx="6553200" cy="308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 Pressure Systems </a:t>
            </a:r>
            <a:r>
              <a:rPr lang="en-US" b="1" dirty="0" err="1" smtClean="0"/>
              <a:t>con’t</a:t>
            </a:r>
            <a:r>
              <a:rPr lang="en-US" b="1" dirty="0" smtClean="0"/>
              <a:t>.</a:t>
            </a:r>
            <a:endParaRPr lang="en-US" dirty="0"/>
          </a:p>
        </p:txBody>
      </p:sp>
      <p:sp>
        <p:nvSpPr>
          <p:cNvPr id="3" name="Content Placeholder 2"/>
          <p:cNvSpPr>
            <a:spLocks noGrp="1"/>
          </p:cNvSpPr>
          <p:nvPr>
            <p:ph sz="half" idx="1"/>
          </p:nvPr>
        </p:nvSpPr>
        <p:spPr/>
        <p:txBody>
          <a:bodyPr>
            <a:normAutofit lnSpcReduction="10000"/>
          </a:bodyPr>
          <a:lstStyle/>
          <a:p>
            <a:r>
              <a:rPr lang="en-US" dirty="0"/>
              <a:t>High up in the atmosphere air in the jet stream above the front is moving very rapidly west to east.  This causes a reduced pressure in this air according to Bernoulli’s Principle.  This causes air to rise upward from both air masses along the front below creating a low-pressure region near the ground. </a:t>
            </a:r>
          </a:p>
          <a:p>
            <a:endParaRPr lang="en-US" dirty="0"/>
          </a:p>
        </p:txBody>
      </p:sp>
      <p:pic>
        <p:nvPicPr>
          <p:cNvPr id="5" name="Picture 4"/>
          <p:cNvPicPr>
            <a:picLocks noChangeAspect="1"/>
          </p:cNvPicPr>
          <p:nvPr/>
        </p:nvPicPr>
        <p:blipFill>
          <a:blip r:embed="rId2"/>
          <a:stretch>
            <a:fillRect/>
          </a:stretch>
        </p:blipFill>
        <p:spPr>
          <a:xfrm>
            <a:off x="4495800" y="1600200"/>
            <a:ext cx="3546669" cy="41331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 Pressure Systems </a:t>
            </a:r>
            <a:r>
              <a:rPr lang="en-US" b="1" dirty="0" err="1" smtClean="0"/>
              <a:t>con’t</a:t>
            </a:r>
            <a:r>
              <a:rPr lang="en-US" b="1" dirty="0" smtClean="0"/>
              <a:t>.</a:t>
            </a:r>
            <a:endParaRPr lang="en-US" dirty="0"/>
          </a:p>
        </p:txBody>
      </p:sp>
      <p:sp>
        <p:nvSpPr>
          <p:cNvPr id="3" name="Content Placeholder 2"/>
          <p:cNvSpPr>
            <a:spLocks noGrp="1"/>
          </p:cNvSpPr>
          <p:nvPr>
            <p:ph sz="half" idx="1"/>
          </p:nvPr>
        </p:nvSpPr>
        <p:spPr/>
        <p:txBody>
          <a:bodyPr>
            <a:normAutofit/>
          </a:bodyPr>
          <a:lstStyle/>
          <a:p>
            <a:r>
              <a:rPr lang="en-US" dirty="0"/>
              <a:t>Air starts moving in from the regions all around this low-pressure.  These winds get bent to the right in the Northern</a:t>
            </a:r>
            <a:r>
              <a:rPr lang="en-US" dirty="0" smtClean="0"/>
              <a:t> Hemisphere </a:t>
            </a:r>
            <a:r>
              <a:rPr lang="en-US" dirty="0"/>
              <a:t>due to the </a:t>
            </a:r>
            <a:r>
              <a:rPr lang="en-US" dirty="0" err="1"/>
              <a:t>Coriolis</a:t>
            </a:r>
            <a:r>
              <a:rPr lang="en-US" dirty="0"/>
              <a:t> Effect which causes a counterclockwise motion of air over the whole low pressure region</a:t>
            </a:r>
            <a:r>
              <a:rPr lang="en-US" dirty="0" smtClean="0"/>
              <a:t> </a:t>
            </a:r>
            <a:endParaRPr lang="en-US" dirty="0"/>
          </a:p>
        </p:txBody>
      </p:sp>
      <p:pic>
        <p:nvPicPr>
          <p:cNvPr id="6" name="Picture 5"/>
          <p:cNvPicPr>
            <a:picLocks noChangeAspect="1"/>
          </p:cNvPicPr>
          <p:nvPr/>
        </p:nvPicPr>
        <p:blipFill>
          <a:blip r:embed="rId2"/>
          <a:stretch>
            <a:fillRect/>
          </a:stretch>
        </p:blipFill>
        <p:spPr>
          <a:xfrm>
            <a:off x="4907278" y="2358117"/>
            <a:ext cx="3554868" cy="312828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772400" cy="1143000"/>
          </a:xfrm>
        </p:spPr>
        <p:txBody>
          <a:bodyPr>
            <a:normAutofit fontScale="90000"/>
          </a:bodyPr>
          <a:lstStyle/>
          <a:p>
            <a:r>
              <a:rPr lang="en-US" b="1" dirty="0"/>
              <a:t>What happens at the front where the warm and cold air masses meet</a:t>
            </a:r>
            <a:r>
              <a:rPr lang="en-US" b="1" dirty="0" smtClean="0"/>
              <a:t>?</a:t>
            </a:r>
            <a:r>
              <a:rPr lang="en-US" dirty="0" smtClean="0"/>
              <a:t/>
            </a:r>
            <a:br>
              <a:rPr lang="en-US" dirty="0" smtClean="0"/>
            </a:br>
            <a:endParaRPr lang="en-US" dirty="0"/>
          </a:p>
        </p:txBody>
      </p:sp>
      <p:sp>
        <p:nvSpPr>
          <p:cNvPr id="3" name="Content Placeholder 2"/>
          <p:cNvSpPr>
            <a:spLocks noGrp="1"/>
          </p:cNvSpPr>
          <p:nvPr>
            <p:ph sz="half" idx="1"/>
          </p:nvPr>
        </p:nvSpPr>
        <p:spPr>
          <a:xfrm>
            <a:off x="457200" y="1600200"/>
            <a:ext cx="8229600" cy="4525963"/>
          </a:xfrm>
        </p:spPr>
        <p:txBody>
          <a:bodyPr>
            <a:normAutofit/>
          </a:bodyPr>
          <a:lstStyle/>
          <a:p>
            <a:r>
              <a:rPr lang="en-US" dirty="0"/>
              <a:t>Along the front below the center of the low pressure system the cold air is moving counterclockwise and pushes under the warmer air forming a </a:t>
            </a:r>
            <a:r>
              <a:rPr lang="en-US" b="1" dirty="0"/>
              <a:t>cold front</a:t>
            </a:r>
            <a:r>
              <a:rPr lang="en-US" dirty="0"/>
              <a:t>.  </a:t>
            </a:r>
            <a:endParaRPr lang="en-US" dirty="0" smtClean="0"/>
          </a:p>
          <a:p>
            <a:r>
              <a:rPr lang="en-US" dirty="0" smtClean="0"/>
              <a:t>This </a:t>
            </a:r>
            <a:r>
              <a:rPr lang="en-US" dirty="0"/>
              <a:t>causes the warm air to rise rapidly forming a lot of cumulonimbus clouds that results in lots of </a:t>
            </a:r>
            <a:r>
              <a:rPr lang="en-US" dirty="0" smtClean="0"/>
              <a:t>precipitation</a:t>
            </a:r>
          </a:p>
          <a:p>
            <a:r>
              <a:rPr lang="en-US" dirty="0" smtClean="0"/>
              <a:t>Along the front above the center of the low pressure system the warm air moving counterclockwise rises over the cold air mass forming a </a:t>
            </a:r>
            <a:r>
              <a:rPr lang="en-US" b="1" dirty="0" smtClean="0"/>
              <a:t>warm front</a:t>
            </a:r>
            <a:r>
              <a:rPr lang="en-US" dirty="0" smtClean="0"/>
              <a:t>. This rising warm air brings moisture and precipitation with it</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Cyclogenesis</a:t>
            </a:r>
            <a:r>
              <a:rPr lang="en-US" dirty="0" smtClean="0"/>
              <a:t> – Occluding Front</a:t>
            </a:r>
            <a:endParaRPr lang="en-US" dirty="0"/>
          </a:p>
        </p:txBody>
      </p:sp>
      <p:sp>
        <p:nvSpPr>
          <p:cNvPr id="3" name="Content Placeholder 2"/>
          <p:cNvSpPr>
            <a:spLocks noGrp="1"/>
          </p:cNvSpPr>
          <p:nvPr>
            <p:ph idx="1"/>
          </p:nvPr>
        </p:nvSpPr>
        <p:spPr>
          <a:xfrm>
            <a:off x="457200" y="811493"/>
            <a:ext cx="8229600" cy="4525963"/>
          </a:xfrm>
        </p:spPr>
        <p:txBody>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762000" y="1905000"/>
            <a:ext cx="7636575" cy="389465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happens at the front where the warm and cold air masses meet? Con.</a:t>
            </a:r>
            <a:endParaRPr lang="en-US" dirty="0"/>
          </a:p>
        </p:txBody>
      </p:sp>
      <p:sp>
        <p:nvSpPr>
          <p:cNvPr id="3" name="Content Placeholder 2"/>
          <p:cNvSpPr>
            <a:spLocks noGrp="1"/>
          </p:cNvSpPr>
          <p:nvPr>
            <p:ph sz="quarter" idx="1"/>
          </p:nvPr>
        </p:nvSpPr>
        <p:spPr>
          <a:xfrm>
            <a:off x="228600" y="1447800"/>
            <a:ext cx="4724400" cy="5029200"/>
          </a:xfrm>
        </p:spPr>
        <p:txBody>
          <a:bodyPr>
            <a:normAutofit fontScale="92500" lnSpcReduction="10000"/>
          </a:bodyPr>
          <a:lstStyle/>
          <a:p>
            <a:r>
              <a:rPr lang="en-US" dirty="0"/>
              <a:t>Since the cold air moves faster than the warm air, the cold front begins to catch up to the warm front as they circulate counterclockwise. </a:t>
            </a:r>
            <a:endParaRPr lang="en-US" dirty="0" smtClean="0"/>
          </a:p>
          <a:p>
            <a:r>
              <a:rPr lang="en-US" dirty="0" smtClean="0"/>
              <a:t> </a:t>
            </a:r>
            <a:r>
              <a:rPr lang="en-US" dirty="0" smtClean="0"/>
              <a:t>This </a:t>
            </a:r>
            <a:r>
              <a:rPr lang="en-US" dirty="0"/>
              <a:t>forms a single front called an </a:t>
            </a:r>
            <a:r>
              <a:rPr lang="en-US" b="1" dirty="0"/>
              <a:t>occluded front.  </a:t>
            </a:r>
            <a:endParaRPr lang="en-US" b="1" dirty="0" smtClean="0"/>
          </a:p>
          <a:p>
            <a:r>
              <a:rPr lang="en-US" dirty="0" smtClean="0"/>
              <a:t>The </a:t>
            </a:r>
            <a:r>
              <a:rPr lang="en-US" dirty="0"/>
              <a:t>weather system weakening as the flow of air upward from the low-pressure area </a:t>
            </a:r>
            <a:r>
              <a:rPr lang="en-US" dirty="0" smtClean="0"/>
              <a:t>stops.</a:t>
            </a:r>
          </a:p>
          <a:p>
            <a:r>
              <a:rPr lang="en-US" dirty="0" smtClean="0"/>
              <a:t>These counterclockwise swirling masses of air in the northern hemisphere are called </a:t>
            </a:r>
            <a:r>
              <a:rPr lang="en-US" b="1" dirty="0" smtClean="0"/>
              <a:t>cyclones.  </a:t>
            </a:r>
            <a:r>
              <a:rPr lang="en-US" dirty="0" smtClean="0"/>
              <a:t>The process of creating a cyclone is </a:t>
            </a:r>
            <a:r>
              <a:rPr lang="en-US" b="1" dirty="0" err="1" smtClean="0"/>
              <a:t>cyclogenesis</a:t>
            </a:r>
            <a:endParaRPr lang="en-US" dirty="0" smtClean="0"/>
          </a:p>
          <a:p>
            <a:pPr>
              <a:buNone/>
            </a:pPr>
            <a:endParaRPr lang="en-US" dirty="0"/>
          </a:p>
          <a:p>
            <a:endParaRPr lang="en-US" dirty="0"/>
          </a:p>
        </p:txBody>
      </p:sp>
      <p:pic>
        <p:nvPicPr>
          <p:cNvPr id="5" name="Content Placeholder 4"/>
          <p:cNvPicPr>
            <a:picLocks noGrp="1" noChangeAspect="1"/>
          </p:cNvPicPr>
          <p:nvPr>
            <p:ph sz="quarter" idx="2"/>
          </p:nvPr>
        </p:nvPicPr>
        <p:blipFill>
          <a:blip r:embed="rId2"/>
          <a:stretch>
            <a:fillRect/>
          </a:stretch>
        </p:blipFill>
        <p:spPr>
          <a:xfrm>
            <a:off x="4933950" y="2326792"/>
            <a:ext cx="3749675" cy="28140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Stationary Fronts: </a:t>
            </a:r>
            <a:endParaRPr lang="en-US" dirty="0"/>
          </a:p>
        </p:txBody>
      </p:sp>
      <p:sp>
        <p:nvSpPr>
          <p:cNvPr id="3" name="Content Placeholder 2"/>
          <p:cNvSpPr>
            <a:spLocks noGrp="1"/>
          </p:cNvSpPr>
          <p:nvPr>
            <p:ph sz="half" idx="1"/>
          </p:nvPr>
        </p:nvSpPr>
        <p:spPr>
          <a:xfrm>
            <a:off x="304800" y="1447800"/>
            <a:ext cx="4358640" cy="4572000"/>
          </a:xfrm>
        </p:spPr>
        <p:txBody>
          <a:bodyPr>
            <a:normAutofit fontScale="92500" lnSpcReduction="10000"/>
          </a:bodyPr>
          <a:lstStyle/>
          <a:p>
            <a:r>
              <a:rPr lang="en-US" dirty="0" smtClean="0"/>
              <a:t>A stationary front occurs when the boundaries between the warm and cold air masses is are not moving and are not influenced by the jet stream.  Blue Triangles (cold front) and Red Semicircles  (warm front) on opposite sides of a line on a weather map indicates a stationary front.</a:t>
            </a:r>
          </a:p>
          <a:p>
            <a:r>
              <a:rPr lang="en-US" dirty="0" smtClean="0"/>
              <a:t>A stationary front will remain stable until the faster moving jet stream air pulls up the air.  Then it may form a low pressure system.</a:t>
            </a:r>
          </a:p>
          <a:p>
            <a:endParaRPr lang="en-US" dirty="0"/>
          </a:p>
        </p:txBody>
      </p:sp>
      <p:pic>
        <p:nvPicPr>
          <p:cNvPr id="5" name="Picture 4"/>
          <p:cNvPicPr>
            <a:picLocks noChangeAspect="1"/>
          </p:cNvPicPr>
          <p:nvPr/>
        </p:nvPicPr>
        <p:blipFill>
          <a:blip r:embed="rId2"/>
          <a:stretch>
            <a:fillRect/>
          </a:stretch>
        </p:blipFill>
        <p:spPr>
          <a:xfrm>
            <a:off x="4495800" y="1600200"/>
            <a:ext cx="4191000" cy="413317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High-Pressure Systems: </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In areas where air is falling </a:t>
            </a:r>
            <a:r>
              <a:rPr lang="en-US" b="1" dirty="0"/>
              <a:t>anticyclone or high-pressure system</a:t>
            </a:r>
            <a:r>
              <a:rPr lang="en-US" dirty="0"/>
              <a:t> forms.  </a:t>
            </a:r>
            <a:endParaRPr lang="en-US" dirty="0" smtClean="0"/>
          </a:p>
          <a:p>
            <a:r>
              <a:rPr lang="en-US" dirty="0" smtClean="0"/>
              <a:t>When </a:t>
            </a:r>
            <a:r>
              <a:rPr lang="en-US" dirty="0"/>
              <a:t>the falling air hits the earth’s surface it moves out from the center.  </a:t>
            </a:r>
            <a:endParaRPr lang="en-US" dirty="0" smtClean="0"/>
          </a:p>
          <a:p>
            <a:r>
              <a:rPr lang="en-US" dirty="0" smtClean="0"/>
              <a:t>In </a:t>
            </a:r>
            <a:r>
              <a:rPr lang="en-US" dirty="0"/>
              <a:t>the northern hemisphere these outward flowing winds are bent right which sets up a clockwise rotation of the air. </a:t>
            </a:r>
            <a:r>
              <a:rPr lang="en-US" dirty="0" smtClean="0"/>
              <a:t> 	</a:t>
            </a:r>
          </a:p>
          <a:p>
            <a:pPr>
              <a:buNone/>
            </a:pPr>
            <a:r>
              <a:rPr lang="en-US" dirty="0" smtClean="0"/>
              <a:t> </a:t>
            </a:r>
          </a:p>
          <a:p>
            <a:endParaRPr lang="en-US" dirty="0"/>
          </a:p>
        </p:txBody>
      </p:sp>
      <p:pic>
        <p:nvPicPr>
          <p:cNvPr id="38914" name="Picture 2"/>
          <p:cNvPicPr>
            <a:picLocks noChangeAspect="1" noChangeArrowheads="1"/>
          </p:cNvPicPr>
          <p:nvPr/>
        </p:nvPicPr>
        <p:blipFill>
          <a:blip r:embed="rId2"/>
          <a:srcRect/>
          <a:stretch>
            <a:fillRect/>
          </a:stretch>
        </p:blipFill>
        <p:spPr bwMode="auto">
          <a:xfrm>
            <a:off x="2209800" y="4114800"/>
            <a:ext cx="5181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High-Pressure Systems: </a:t>
            </a:r>
            <a:endParaRPr lang="en-US" dirty="0"/>
          </a:p>
        </p:txBody>
      </p:sp>
      <p:sp>
        <p:nvSpPr>
          <p:cNvPr id="8" name="Content Placeholder 7"/>
          <p:cNvSpPr>
            <a:spLocks noGrp="1"/>
          </p:cNvSpPr>
          <p:nvPr>
            <p:ph sz="half" idx="1"/>
          </p:nvPr>
        </p:nvSpPr>
        <p:spPr/>
        <p:txBody>
          <a:bodyPr>
            <a:normAutofit lnSpcReduction="10000"/>
          </a:bodyPr>
          <a:lstStyle/>
          <a:p>
            <a:r>
              <a:rPr lang="en-US" dirty="0" smtClean="0"/>
              <a:t>These masses of falling air occur in the polar regions and they bring clear cool weather to many parts of Canada, especially in winter</a:t>
            </a:r>
            <a:r>
              <a:rPr lang="en-US" dirty="0" smtClean="0"/>
              <a:t>.</a:t>
            </a:r>
          </a:p>
          <a:p>
            <a:r>
              <a:rPr lang="en-US" dirty="0" smtClean="0"/>
              <a:t> </a:t>
            </a:r>
            <a:r>
              <a:rPr lang="en-US" dirty="0" smtClean="0"/>
              <a:t>Falling air around 30</a:t>
            </a:r>
            <a:r>
              <a:rPr lang="en-US" baseline="30000" dirty="0" smtClean="0"/>
              <a:t>o</a:t>
            </a:r>
            <a:r>
              <a:rPr lang="en-US" dirty="0" smtClean="0"/>
              <a:t>N latitude form warm high pressure systems which can bring us clear dry weather occasionally, especially in summer.</a:t>
            </a:r>
            <a:endParaRPr lang="en-US" dirty="0"/>
          </a:p>
        </p:txBody>
      </p:sp>
      <p:pic>
        <p:nvPicPr>
          <p:cNvPr id="4" name="Picture 3"/>
          <p:cNvPicPr>
            <a:picLocks noChangeAspect="1"/>
          </p:cNvPicPr>
          <p:nvPr/>
        </p:nvPicPr>
        <p:blipFill>
          <a:blip r:embed="rId2"/>
          <a:stretch>
            <a:fillRect/>
          </a:stretch>
        </p:blipFill>
        <p:spPr>
          <a:xfrm>
            <a:off x="4648200" y="1643063"/>
            <a:ext cx="3886200" cy="44831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Thermals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When the sun’s radiant energy warms the land the air above it gets warmed. This warm air expands and rises and other air moves in to replace it.  </a:t>
            </a:r>
            <a:endParaRPr lang="en-US" dirty="0" smtClean="0"/>
          </a:p>
          <a:p>
            <a:r>
              <a:rPr lang="en-US" dirty="0" smtClean="0"/>
              <a:t>This </a:t>
            </a:r>
            <a:r>
              <a:rPr lang="en-US" dirty="0" smtClean="0"/>
              <a:t>rising convection current of air is called a </a:t>
            </a:r>
            <a:r>
              <a:rPr lang="en-US" b="1" dirty="0" smtClean="0"/>
              <a:t>thermal</a:t>
            </a:r>
            <a:r>
              <a:rPr lang="en-US" dirty="0" smtClean="0"/>
              <a:t>.</a:t>
            </a:r>
          </a:p>
          <a:p>
            <a:r>
              <a:rPr lang="en-US" dirty="0" smtClean="0"/>
              <a:t>Thermals are weakest during early morning or late afternoon because the sun’s angle is low and the area receives less energy. </a:t>
            </a:r>
            <a:endParaRPr lang="en-US" dirty="0" smtClean="0"/>
          </a:p>
          <a:p>
            <a:r>
              <a:rPr lang="en-US" dirty="0" smtClean="0"/>
              <a:t> </a:t>
            </a:r>
            <a:r>
              <a:rPr lang="en-US" dirty="0" smtClean="0"/>
              <a:t>When the sun is highest in the sky at mid-day they are strongest.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Bernoulli principle</a:t>
            </a:r>
            <a:endParaRPr lang="en-US" dirty="0"/>
          </a:p>
        </p:txBody>
      </p:sp>
      <p:sp>
        <p:nvSpPr>
          <p:cNvPr id="3" name="Content Placeholder 2"/>
          <p:cNvSpPr>
            <a:spLocks noGrp="1"/>
          </p:cNvSpPr>
          <p:nvPr>
            <p:ph sz="half" idx="1"/>
          </p:nvPr>
        </p:nvSpPr>
        <p:spPr/>
        <p:txBody>
          <a:bodyPr>
            <a:normAutofit fontScale="92500"/>
          </a:bodyPr>
          <a:lstStyle/>
          <a:p>
            <a:pPr>
              <a:buNone/>
            </a:pPr>
            <a:r>
              <a:rPr lang="en-US" dirty="0"/>
              <a:t>There is a relationship between air speed and its related pressure. It states: </a:t>
            </a:r>
          </a:p>
          <a:p>
            <a:pPr lvl="0"/>
            <a:r>
              <a:rPr lang="en-US" dirty="0"/>
              <a:t>As the air speed increases the pressure will decrease. </a:t>
            </a:r>
            <a:r>
              <a:rPr lang="en-US" dirty="0" smtClean="0"/>
              <a:t/>
            </a:r>
            <a:br>
              <a:rPr lang="en-US" dirty="0" smtClean="0"/>
            </a:br>
            <a:endParaRPr lang="en-US" dirty="0"/>
          </a:p>
          <a:p>
            <a:pPr lvl="0">
              <a:buNone/>
            </a:pPr>
            <a:r>
              <a:rPr lang="en-US" b="1" dirty="0" smtClean="0"/>
              <a:t>Bernoulli </a:t>
            </a:r>
            <a:r>
              <a:rPr lang="en-US" b="1" dirty="0"/>
              <a:t>principle </a:t>
            </a:r>
            <a:r>
              <a:rPr lang="en-US" b="1" dirty="0" smtClean="0"/>
              <a:t>states: </a:t>
            </a:r>
            <a:endParaRPr lang="en-US" b="1" dirty="0"/>
          </a:p>
          <a:p>
            <a:pPr lvl="0"/>
            <a:r>
              <a:rPr lang="en-US" i="1" dirty="0"/>
              <a:t>Where the air speed of a fluid is high, the pressure is low and where the speed of a fluid is low the pressure is high. </a:t>
            </a:r>
            <a:endParaRPr lang="en-US" dirty="0"/>
          </a:p>
          <a:p>
            <a:endParaRPr lang="en-US" dirty="0"/>
          </a:p>
        </p:txBody>
      </p:sp>
      <p:pic>
        <p:nvPicPr>
          <p:cNvPr id="5" name="Picture 4"/>
          <p:cNvPicPr>
            <a:picLocks noChangeAspect="1"/>
          </p:cNvPicPr>
          <p:nvPr/>
        </p:nvPicPr>
        <p:blipFill>
          <a:blip r:embed="rId2"/>
          <a:stretch>
            <a:fillRect/>
          </a:stretch>
        </p:blipFill>
        <p:spPr>
          <a:xfrm>
            <a:off x="4724400" y="1348384"/>
            <a:ext cx="4191000" cy="2614016"/>
          </a:xfrm>
          <a:prstGeom prst="rect">
            <a:avLst/>
          </a:prstGeom>
        </p:spPr>
      </p:pic>
      <p:pic>
        <p:nvPicPr>
          <p:cNvPr id="1027" name="Picture 3"/>
          <p:cNvPicPr>
            <a:picLocks noChangeAspect="1" noChangeArrowheads="1"/>
          </p:cNvPicPr>
          <p:nvPr/>
        </p:nvPicPr>
        <p:blipFill>
          <a:blip r:embed="rId3"/>
          <a:srcRect/>
          <a:stretch>
            <a:fillRect/>
          </a:stretch>
        </p:blipFill>
        <p:spPr bwMode="auto">
          <a:xfrm>
            <a:off x="5490256" y="4044724"/>
            <a:ext cx="292417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Thermals</a:t>
            </a:r>
            <a:endParaRPr lang="en-US" dirty="0"/>
          </a:p>
        </p:txBody>
      </p:sp>
      <p:sp>
        <p:nvSpPr>
          <p:cNvPr id="3" name="Content Placeholder 2"/>
          <p:cNvSpPr>
            <a:spLocks noGrp="1"/>
          </p:cNvSpPr>
          <p:nvPr>
            <p:ph idx="1"/>
          </p:nvPr>
        </p:nvSpPr>
        <p:spPr/>
        <p:txBody>
          <a:bodyPr/>
          <a:lstStyle/>
          <a:p>
            <a:r>
              <a:rPr lang="en-US" dirty="0" smtClean="0"/>
              <a:t>Under extreme daytime heating of very humid air occurs the strong thermal updrafts can lead to convection-air-mass thunderstorms. </a:t>
            </a:r>
          </a:p>
          <a:p>
            <a:endParaRPr lang="en-US" dirty="0"/>
          </a:p>
        </p:txBody>
      </p:sp>
      <p:pic>
        <p:nvPicPr>
          <p:cNvPr id="4" name="Picture 3"/>
          <p:cNvPicPr>
            <a:picLocks noChangeAspect="1"/>
          </p:cNvPicPr>
          <p:nvPr/>
        </p:nvPicPr>
        <p:blipFill>
          <a:blip r:embed="rId2"/>
          <a:stretch>
            <a:fillRect/>
          </a:stretch>
        </p:blipFill>
        <p:spPr>
          <a:xfrm>
            <a:off x="2057400" y="2841544"/>
            <a:ext cx="5606810" cy="37106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Sea Breeze</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Solar energy warms up the land faster than the oceans creating thermal updrafts over the land which leave lower pressure areas behind.   If this land is near an ocean air flows off the water causing a </a:t>
            </a:r>
            <a:r>
              <a:rPr lang="en-US" b="1" dirty="0" smtClean="0"/>
              <a:t>sea breeze</a:t>
            </a:r>
            <a:r>
              <a:rPr lang="en-US" dirty="0" smtClean="0"/>
              <a:t>.  </a:t>
            </a:r>
          </a:p>
          <a:p>
            <a:r>
              <a:rPr lang="en-US" dirty="0" smtClean="0"/>
              <a:t>In summer the water is cooler than the land and this sea breeze brings cooler air to coastal regions.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 Breeze</a:t>
            </a:r>
            <a:endParaRPr lang="en-US" dirty="0"/>
          </a:p>
        </p:txBody>
      </p:sp>
      <p:sp>
        <p:nvSpPr>
          <p:cNvPr id="3" name="Content Placeholder 2"/>
          <p:cNvSpPr>
            <a:spLocks noGrp="1"/>
          </p:cNvSpPr>
          <p:nvPr>
            <p:ph idx="1"/>
          </p:nvPr>
        </p:nvSpPr>
        <p:spPr>
          <a:xfrm>
            <a:off x="457200" y="1212858"/>
            <a:ext cx="8229600" cy="4525963"/>
          </a:xfrm>
        </p:spPr>
        <p:txBody>
          <a:bodyPr/>
          <a:lstStyle/>
          <a:p>
            <a:r>
              <a:rPr lang="en-US" dirty="0" smtClean="0"/>
              <a:t>Coastal areas of NL have cooler summers and warmer winters than inland areas.</a:t>
            </a:r>
          </a:p>
          <a:p>
            <a:r>
              <a:rPr lang="en-US" dirty="0" smtClean="0"/>
              <a:t>In winter the water is warmer than the land therefore the sea breezes bring warmer air to the coastal areas.</a:t>
            </a:r>
          </a:p>
          <a:p>
            <a:endParaRPr lang="en-US" dirty="0"/>
          </a:p>
        </p:txBody>
      </p:sp>
      <p:pic>
        <p:nvPicPr>
          <p:cNvPr id="4" name="Picture 3"/>
          <p:cNvPicPr>
            <a:picLocks noChangeAspect="1"/>
          </p:cNvPicPr>
          <p:nvPr/>
        </p:nvPicPr>
        <p:blipFill>
          <a:blip r:embed="rId2"/>
          <a:stretch>
            <a:fillRect/>
          </a:stretch>
        </p:blipFill>
        <p:spPr>
          <a:xfrm>
            <a:off x="2012179" y="3922860"/>
            <a:ext cx="5385136" cy="26925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Land Breeze: </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dirty="0" smtClean="0"/>
              <a:t>These are the reverse of sea breezes.  When the sun goes down the land cools faster than the oceans.  Then air above the water rises and is replaced by air blowing from the land.  This is known as a </a:t>
            </a:r>
            <a:r>
              <a:rPr lang="en-US" b="1" dirty="0" smtClean="0"/>
              <a:t>land breeze</a:t>
            </a:r>
            <a:r>
              <a:rPr lang="en-US" dirty="0" smtClean="0"/>
              <a:t>.</a:t>
            </a:r>
          </a:p>
          <a:p>
            <a:pPr>
              <a:buNone/>
            </a:pPr>
            <a:endParaRPr lang="en-US" dirty="0"/>
          </a:p>
        </p:txBody>
      </p:sp>
      <p:pic>
        <p:nvPicPr>
          <p:cNvPr id="4" name="Picture 3"/>
          <p:cNvPicPr>
            <a:picLocks noChangeAspect="1"/>
          </p:cNvPicPr>
          <p:nvPr/>
        </p:nvPicPr>
        <p:blipFill>
          <a:blip r:embed="rId2"/>
          <a:stretch>
            <a:fillRect/>
          </a:stretch>
        </p:blipFill>
        <p:spPr>
          <a:xfrm>
            <a:off x="2083533" y="4094745"/>
            <a:ext cx="4957014" cy="24785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Lake Effect Snow:</a:t>
            </a:r>
            <a:r>
              <a:rPr lang="en-US" dirty="0" smtClean="0"/>
              <a:t> </a:t>
            </a:r>
            <a:endParaRPr lang="en-US" dirty="0"/>
          </a:p>
        </p:txBody>
      </p:sp>
      <p:sp>
        <p:nvSpPr>
          <p:cNvPr id="3" name="Content Placeholder 2"/>
          <p:cNvSpPr>
            <a:spLocks noGrp="1"/>
          </p:cNvSpPr>
          <p:nvPr>
            <p:ph sz="quarter" idx="1"/>
          </p:nvPr>
        </p:nvSpPr>
        <p:spPr>
          <a:xfrm>
            <a:off x="381000" y="1447800"/>
            <a:ext cx="4495800" cy="4953000"/>
          </a:xfrm>
        </p:spPr>
        <p:txBody>
          <a:bodyPr>
            <a:normAutofit lnSpcReduction="10000"/>
          </a:bodyPr>
          <a:lstStyle/>
          <a:p>
            <a:r>
              <a:rPr lang="en-US" dirty="0" smtClean="0"/>
              <a:t>In winter water is warmer than land.  As air blows across a large body of warmer water it picks up moisture.  </a:t>
            </a:r>
            <a:endParaRPr lang="en-US" dirty="0" smtClean="0"/>
          </a:p>
          <a:p>
            <a:r>
              <a:rPr lang="en-US" dirty="0" smtClean="0"/>
              <a:t>When </a:t>
            </a:r>
            <a:r>
              <a:rPr lang="en-US" dirty="0" smtClean="0"/>
              <a:t>the air reaches the cold land on the other side of the water it cools and drops its  precipitation in the form of snow.  </a:t>
            </a:r>
            <a:endParaRPr lang="en-US" dirty="0" smtClean="0"/>
          </a:p>
          <a:p>
            <a:r>
              <a:rPr lang="en-US" dirty="0" smtClean="0"/>
              <a:t>This snow is called </a:t>
            </a:r>
            <a:r>
              <a:rPr lang="en-US" b="1" dirty="0" smtClean="0"/>
              <a:t>lake effect snow</a:t>
            </a:r>
            <a:r>
              <a:rPr lang="en-US" dirty="0" smtClean="0"/>
              <a:t>. </a:t>
            </a:r>
            <a:r>
              <a:rPr lang="en-US" dirty="0" err="1" smtClean="0"/>
              <a:t>Eg</a:t>
            </a:r>
            <a:r>
              <a:rPr lang="en-US" dirty="0" smtClean="0"/>
              <a:t>. Cold </a:t>
            </a:r>
            <a:r>
              <a:rPr lang="en-US" dirty="0" err="1" smtClean="0"/>
              <a:t>artic</a:t>
            </a:r>
            <a:r>
              <a:rPr lang="en-US" dirty="0" smtClean="0"/>
              <a:t> air flowing across the Great Lakes brings more snow to the US sides than the Canadian side.  </a:t>
            </a:r>
          </a:p>
          <a:p>
            <a:endParaRPr lang="en-US" dirty="0" smtClean="0"/>
          </a:p>
          <a:p>
            <a:pPr>
              <a:buNone/>
            </a:pPr>
            <a:endParaRPr lang="en-US" dirty="0" smtClean="0"/>
          </a:p>
          <a:p>
            <a:endParaRPr lang="en-US" dirty="0"/>
          </a:p>
        </p:txBody>
      </p:sp>
      <p:pic>
        <p:nvPicPr>
          <p:cNvPr id="6" name="Content Placeholder 5"/>
          <p:cNvPicPr>
            <a:picLocks noGrp="1" noChangeAspect="1"/>
          </p:cNvPicPr>
          <p:nvPr>
            <p:ph sz="quarter" idx="2"/>
          </p:nvPr>
        </p:nvPicPr>
        <p:blipFill>
          <a:blip r:embed="rId2"/>
          <a:stretch>
            <a:fillRect/>
          </a:stretch>
        </p:blipFill>
        <p:spPr>
          <a:xfrm>
            <a:off x="4933950" y="2327671"/>
            <a:ext cx="3749675" cy="281225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14.5   Precipitation</a:t>
            </a:r>
            <a:r>
              <a:rPr lang="en-US" dirty="0" smtClean="0"/>
              <a:t> </a:t>
            </a:r>
            <a:endParaRPr lang="en-US" dirty="0"/>
          </a:p>
        </p:txBody>
      </p:sp>
      <p:sp>
        <p:nvSpPr>
          <p:cNvPr id="3" name="Content Placeholder 2"/>
          <p:cNvSpPr>
            <a:spLocks noGrp="1"/>
          </p:cNvSpPr>
          <p:nvPr>
            <p:ph sz="quarter" idx="1"/>
          </p:nvPr>
        </p:nvSpPr>
        <p:spPr>
          <a:xfrm>
            <a:off x="228600" y="1600200"/>
            <a:ext cx="4763446" cy="4768258"/>
          </a:xfrm>
        </p:spPr>
        <p:txBody>
          <a:bodyPr>
            <a:normAutofit/>
          </a:bodyPr>
          <a:lstStyle/>
          <a:p>
            <a:pPr lvl="1">
              <a:buNone/>
            </a:pPr>
            <a:r>
              <a:rPr lang="en-US" dirty="0" smtClean="0"/>
              <a:t>-Water </a:t>
            </a:r>
            <a:r>
              <a:rPr lang="en-US" dirty="0"/>
              <a:t>that reaches the ground as either a solid or a liquid is </a:t>
            </a:r>
            <a:r>
              <a:rPr lang="en-US" b="1" dirty="0"/>
              <a:t>precipitation</a:t>
            </a:r>
            <a:r>
              <a:rPr lang="en-US" dirty="0"/>
              <a:t>. </a:t>
            </a:r>
            <a:r>
              <a:rPr lang="en-US" dirty="0" smtClean="0"/>
              <a:t> </a:t>
            </a:r>
          </a:p>
          <a:p>
            <a:pPr lvl="1">
              <a:buNone/>
            </a:pPr>
            <a:r>
              <a:rPr lang="en-US" dirty="0" smtClean="0"/>
              <a:t>What </a:t>
            </a:r>
            <a:r>
              <a:rPr lang="en-US" dirty="0"/>
              <a:t>form it falls as depends on the temperature of the air and ground. </a:t>
            </a:r>
            <a:r>
              <a:rPr lang="en-US" dirty="0" smtClean="0"/>
              <a:t> </a:t>
            </a:r>
          </a:p>
          <a:p>
            <a:pPr lvl="1">
              <a:buNone/>
            </a:pPr>
            <a:r>
              <a:rPr lang="en-US" dirty="0" smtClean="0"/>
              <a:t>The </a:t>
            </a:r>
            <a:r>
              <a:rPr lang="en-US" dirty="0"/>
              <a:t>different forms </a:t>
            </a:r>
            <a:r>
              <a:rPr lang="en-US" dirty="0" smtClean="0"/>
              <a:t>are: </a:t>
            </a:r>
            <a:endParaRPr lang="en-US" dirty="0" smtClean="0"/>
          </a:p>
          <a:p>
            <a:pPr lvl="2">
              <a:buNone/>
            </a:pPr>
            <a:r>
              <a:rPr lang="en-US" dirty="0" smtClean="0"/>
              <a:t>Drizzle</a:t>
            </a:r>
          </a:p>
          <a:p>
            <a:pPr lvl="2">
              <a:buNone/>
            </a:pPr>
            <a:r>
              <a:rPr lang="en-US" dirty="0" smtClean="0"/>
              <a:t>Rain</a:t>
            </a:r>
          </a:p>
          <a:p>
            <a:pPr lvl="2">
              <a:buNone/>
            </a:pPr>
            <a:r>
              <a:rPr lang="en-US" dirty="0" smtClean="0"/>
              <a:t>Freezing rain</a:t>
            </a:r>
          </a:p>
          <a:p>
            <a:pPr lvl="2">
              <a:buNone/>
            </a:pPr>
            <a:r>
              <a:rPr lang="en-US" dirty="0" smtClean="0"/>
              <a:t>Ice pellets (sleet)</a:t>
            </a:r>
          </a:p>
          <a:p>
            <a:pPr lvl="2">
              <a:buNone/>
            </a:pPr>
            <a:r>
              <a:rPr lang="en-US" dirty="0" smtClean="0"/>
              <a:t>Snow (wet and dry)</a:t>
            </a:r>
          </a:p>
          <a:p>
            <a:pPr lvl="2">
              <a:buNone/>
            </a:pPr>
            <a:r>
              <a:rPr lang="en-US" dirty="0" smtClean="0"/>
              <a:t>Hail</a:t>
            </a:r>
            <a:endParaRPr lang="en-US" dirty="0"/>
          </a:p>
        </p:txBody>
      </p:sp>
      <p:pic>
        <p:nvPicPr>
          <p:cNvPr id="4" name="Picture 3"/>
          <p:cNvPicPr>
            <a:picLocks noChangeAspect="1"/>
          </p:cNvPicPr>
          <p:nvPr/>
        </p:nvPicPr>
        <p:blipFill>
          <a:blip r:embed="rId2"/>
          <a:stretch>
            <a:fillRect/>
          </a:stretch>
        </p:blipFill>
        <p:spPr>
          <a:xfrm>
            <a:off x="4992046" y="2947079"/>
            <a:ext cx="4067886" cy="305091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2823"/>
            <a:ext cx="4870001" cy="5909788"/>
          </a:xfrm>
        </p:spPr>
        <p:txBody>
          <a:bodyPr>
            <a:normAutofit/>
          </a:bodyPr>
          <a:lstStyle/>
          <a:p>
            <a:pPr>
              <a:buNone/>
            </a:pPr>
            <a:r>
              <a:rPr lang="en-US" b="1" dirty="0" smtClean="0"/>
              <a:t>Drizzle</a:t>
            </a:r>
            <a:endParaRPr lang="en-US" dirty="0"/>
          </a:p>
          <a:p>
            <a:pPr lvl="1"/>
            <a:r>
              <a:rPr lang="en-US" dirty="0"/>
              <a:t>Drizzle is a fine water droplet between 40 µ</a:t>
            </a:r>
            <a:r>
              <a:rPr lang="en-US" dirty="0" err="1"/>
              <a:t>m</a:t>
            </a:r>
            <a:r>
              <a:rPr lang="en-US" dirty="0"/>
              <a:t> and 0.5 mm in diameter.   Can be light, moderate, or heavy.</a:t>
            </a:r>
          </a:p>
          <a:p>
            <a:pPr>
              <a:buNone/>
            </a:pPr>
            <a:r>
              <a:rPr lang="en-US" b="1" dirty="0"/>
              <a:t>Rain:</a:t>
            </a:r>
            <a:endParaRPr lang="en-US" dirty="0"/>
          </a:p>
          <a:p>
            <a:r>
              <a:rPr lang="en-US" dirty="0"/>
              <a:t>Rain consists of falling water with a diameter between 0.5 mm and 5 mm. It  can also be light, moderate, or heavy.</a:t>
            </a:r>
          </a:p>
          <a:p>
            <a:endParaRPr lang="en-US" dirty="0"/>
          </a:p>
        </p:txBody>
      </p:sp>
      <p:pic>
        <p:nvPicPr>
          <p:cNvPr id="4" name="Picture 3"/>
          <p:cNvPicPr>
            <a:picLocks noChangeAspect="1"/>
          </p:cNvPicPr>
          <p:nvPr/>
        </p:nvPicPr>
        <p:blipFill>
          <a:blip r:embed="rId2"/>
          <a:stretch>
            <a:fillRect/>
          </a:stretch>
        </p:blipFill>
        <p:spPr>
          <a:xfrm>
            <a:off x="5181600" y="1676400"/>
            <a:ext cx="3330496" cy="22247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597" y="342454"/>
            <a:ext cx="4694550" cy="5964409"/>
          </a:xfrm>
        </p:spPr>
        <p:txBody>
          <a:bodyPr>
            <a:normAutofit lnSpcReduction="10000"/>
          </a:bodyPr>
          <a:lstStyle/>
          <a:p>
            <a:pPr>
              <a:buNone/>
            </a:pPr>
            <a:r>
              <a:rPr lang="en-US" b="1" dirty="0" smtClean="0"/>
              <a:t>Freezing Rain:</a:t>
            </a:r>
            <a:endParaRPr lang="en-US" dirty="0" smtClean="0"/>
          </a:p>
          <a:p>
            <a:r>
              <a:rPr lang="en-US" dirty="0" smtClean="0"/>
              <a:t>When raindrops that are close to the freezing point of 0</a:t>
            </a:r>
            <a:r>
              <a:rPr lang="en-US" baseline="30000" dirty="0" smtClean="0"/>
              <a:t>o</a:t>
            </a:r>
            <a:r>
              <a:rPr lang="en-US" dirty="0" smtClean="0"/>
              <a:t>C strike a cold object on or near the ground they freeze instantaneously. </a:t>
            </a:r>
          </a:p>
          <a:p>
            <a:endParaRPr lang="en-US" b="1" dirty="0" smtClean="0"/>
          </a:p>
          <a:p>
            <a:pPr>
              <a:buNone/>
            </a:pPr>
            <a:r>
              <a:rPr lang="en-US" b="1" dirty="0" smtClean="0"/>
              <a:t>Ice Pellets:</a:t>
            </a:r>
            <a:r>
              <a:rPr lang="en-US" dirty="0" smtClean="0"/>
              <a:t> (Sleet)</a:t>
            </a:r>
          </a:p>
          <a:p>
            <a:r>
              <a:rPr lang="en-US" dirty="0" smtClean="0"/>
              <a:t>This is a solid form of water. They form when snow falls through a region of warm air that partially melts it and then it falls through a colder region of air and refreeze. These ice pellets are hard enough to bounce off the ground when they strike. </a:t>
            </a:r>
          </a:p>
          <a:p>
            <a:endParaRPr lang="en-US" dirty="0"/>
          </a:p>
        </p:txBody>
      </p:sp>
      <p:pic>
        <p:nvPicPr>
          <p:cNvPr id="4" name="Picture 3"/>
          <p:cNvPicPr>
            <a:picLocks noChangeAspect="1"/>
          </p:cNvPicPr>
          <p:nvPr/>
        </p:nvPicPr>
        <p:blipFill>
          <a:blip r:embed="rId2"/>
          <a:stretch>
            <a:fillRect/>
          </a:stretch>
        </p:blipFill>
        <p:spPr>
          <a:xfrm>
            <a:off x="5314280" y="3565876"/>
            <a:ext cx="3426234" cy="2740987"/>
          </a:xfrm>
          <a:prstGeom prst="rect">
            <a:avLst/>
          </a:prstGeom>
        </p:spPr>
      </p:pic>
      <p:pic>
        <p:nvPicPr>
          <p:cNvPr id="39938" name="Picture 2"/>
          <p:cNvPicPr>
            <a:picLocks noChangeAspect="1" noChangeArrowheads="1"/>
          </p:cNvPicPr>
          <p:nvPr/>
        </p:nvPicPr>
        <p:blipFill>
          <a:blip r:embed="rId3"/>
          <a:srcRect/>
          <a:stretch>
            <a:fillRect/>
          </a:stretch>
        </p:blipFill>
        <p:spPr bwMode="auto">
          <a:xfrm>
            <a:off x="5257799" y="381000"/>
            <a:ext cx="3633377"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2821"/>
            <a:ext cx="4129132" cy="6505179"/>
          </a:xfrm>
        </p:spPr>
        <p:txBody>
          <a:bodyPr>
            <a:normAutofit fontScale="47500" lnSpcReduction="20000"/>
          </a:bodyPr>
          <a:lstStyle/>
          <a:p>
            <a:pPr>
              <a:buNone/>
            </a:pPr>
            <a:r>
              <a:rPr lang="en-US" sz="4480" b="1" dirty="0" smtClean="0"/>
              <a:t>Snow</a:t>
            </a:r>
            <a:endParaRPr lang="en-US" sz="4480" dirty="0" smtClean="0"/>
          </a:p>
          <a:p>
            <a:r>
              <a:rPr lang="en-US" sz="4480" dirty="0" smtClean="0"/>
              <a:t>Snow forms when water droplets crystallize on dust particles in air at temperatures less than 0</a:t>
            </a:r>
            <a:r>
              <a:rPr lang="en-US" sz="4480" baseline="30000" dirty="0" smtClean="0"/>
              <a:t>o</a:t>
            </a:r>
            <a:r>
              <a:rPr lang="en-US" sz="4480" dirty="0" smtClean="0"/>
              <a:t>C. These ice crystals grow and combine to form snowflakes.  If the temperature remains cold the snow falls to the ground as dry snow. If it falls through warmer air wet snow falls.</a:t>
            </a:r>
          </a:p>
          <a:p>
            <a:pPr>
              <a:buNone/>
            </a:pPr>
            <a:r>
              <a:rPr lang="en-US" sz="4480" b="1" dirty="0" smtClean="0"/>
              <a:t>Hail</a:t>
            </a:r>
            <a:endParaRPr lang="en-US" sz="4480" dirty="0" smtClean="0"/>
          </a:p>
          <a:p>
            <a:r>
              <a:rPr lang="en-US" sz="4480" dirty="0" smtClean="0"/>
              <a:t>Hail is a solid form of water that is created in cumulonimbus clouds high in the troposphere. Frozen raindrops move up and down in highly active thunderclouds and after each cycle they add another layer of ice and become larger. They will remain suspended in the air currents until they become too heavy and fall to the ground. </a:t>
            </a:r>
          </a:p>
          <a:p>
            <a:endParaRPr lang="en-US" dirty="0"/>
          </a:p>
        </p:txBody>
      </p:sp>
      <p:pic>
        <p:nvPicPr>
          <p:cNvPr id="25601" name="Picture 1"/>
          <p:cNvPicPr>
            <a:picLocks noChangeAspect="1" noChangeArrowheads="1"/>
          </p:cNvPicPr>
          <p:nvPr/>
        </p:nvPicPr>
        <p:blipFill>
          <a:blip r:embed="rId2"/>
          <a:srcRect/>
          <a:stretch>
            <a:fillRect/>
          </a:stretch>
        </p:blipFill>
        <p:spPr bwMode="auto">
          <a:xfrm>
            <a:off x="4495800" y="2828925"/>
            <a:ext cx="4476750" cy="3952875"/>
          </a:xfrm>
          <a:prstGeom prst="rect">
            <a:avLst/>
          </a:prstGeom>
          <a:noFill/>
          <a:ln w="9525">
            <a:noFill/>
            <a:miter lim="800000"/>
            <a:headEnd/>
            <a:tailEnd/>
          </a:ln>
        </p:spPr>
      </p:pic>
      <p:pic>
        <p:nvPicPr>
          <p:cNvPr id="25602" name="Picture 2"/>
          <p:cNvPicPr>
            <a:picLocks noChangeAspect="1" noChangeArrowheads="1"/>
          </p:cNvPicPr>
          <p:nvPr/>
        </p:nvPicPr>
        <p:blipFill>
          <a:blip r:embed="rId3"/>
          <a:srcRect/>
          <a:stretch>
            <a:fillRect/>
          </a:stretch>
        </p:blipFill>
        <p:spPr bwMode="auto">
          <a:xfrm>
            <a:off x="5029200" y="2286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17799"/>
            <a:ext cx="4554622" cy="5096843"/>
          </a:xfrm>
        </p:spPr>
        <p:txBody>
          <a:bodyPr>
            <a:normAutofit/>
          </a:bodyPr>
          <a:lstStyle/>
          <a:p>
            <a:pPr>
              <a:buNone/>
            </a:pPr>
            <a:r>
              <a:rPr lang="en-US" b="1" dirty="0" smtClean="0"/>
              <a:t>Dew</a:t>
            </a:r>
            <a:endParaRPr lang="en-US" dirty="0" smtClean="0"/>
          </a:p>
          <a:p>
            <a:pPr lvl="1"/>
            <a:r>
              <a:rPr lang="en-US" b="1" dirty="0" smtClean="0"/>
              <a:t>Dew</a:t>
            </a:r>
            <a:r>
              <a:rPr lang="en-US" dirty="0" smtClean="0"/>
              <a:t> forms when the moisture in the air condenses on a cool surface like the grass in the early morning. If the surface is below freezing the water vapor sublimates resulting in </a:t>
            </a:r>
            <a:r>
              <a:rPr lang="en-US" b="1" dirty="0" smtClean="0"/>
              <a:t>frost.</a:t>
            </a:r>
            <a:endParaRPr lang="en-US" dirty="0" smtClean="0"/>
          </a:p>
          <a:p>
            <a:endParaRPr lang="en-US" dirty="0"/>
          </a:p>
        </p:txBody>
      </p:sp>
      <p:pic>
        <p:nvPicPr>
          <p:cNvPr id="5" name="Picture 4"/>
          <p:cNvPicPr>
            <a:picLocks noChangeAspect="1"/>
          </p:cNvPicPr>
          <p:nvPr/>
        </p:nvPicPr>
        <p:blipFill>
          <a:blip r:embed="rId2"/>
          <a:stretch>
            <a:fillRect/>
          </a:stretch>
        </p:blipFill>
        <p:spPr>
          <a:xfrm>
            <a:off x="5105400" y="2700798"/>
            <a:ext cx="3839695" cy="255700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North American Weather Systems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r>
              <a:rPr lang="en-US" dirty="0"/>
              <a:t>Weather at the equator is easy to predict due the fact that the conditions do not change that often; it is generally warm and humid.</a:t>
            </a:r>
            <a:r>
              <a:rPr lang="en-US" dirty="0" smtClean="0"/>
              <a:t> </a:t>
            </a:r>
          </a:p>
          <a:p>
            <a:r>
              <a:rPr lang="en-US" dirty="0" smtClean="0"/>
              <a:t>We </a:t>
            </a:r>
            <a:r>
              <a:rPr lang="en-US" dirty="0"/>
              <a:t>can say the same about the weather conditions at the poles; it is generally cold and dry.</a:t>
            </a:r>
            <a:r>
              <a:rPr lang="en-US" dirty="0" smtClean="0"/>
              <a:t> </a:t>
            </a:r>
          </a:p>
          <a:p>
            <a:endParaRPr lang="en-US" dirty="0"/>
          </a:p>
        </p:txBody>
      </p:sp>
      <p:pic>
        <p:nvPicPr>
          <p:cNvPr id="36866" name="Picture 2"/>
          <p:cNvPicPr>
            <a:picLocks noChangeAspect="1" noChangeArrowheads="1"/>
          </p:cNvPicPr>
          <p:nvPr/>
        </p:nvPicPr>
        <p:blipFill>
          <a:blip r:embed="rId2"/>
          <a:srcRect/>
          <a:stretch>
            <a:fillRect/>
          </a:stretch>
        </p:blipFill>
        <p:spPr bwMode="auto">
          <a:xfrm>
            <a:off x="2438400" y="3657600"/>
            <a:ext cx="428625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14.6   Humidity:</a:t>
            </a:r>
            <a:r>
              <a:rPr lang="en-US" dirty="0" smtClean="0"/>
              <a:t/>
            </a:r>
            <a:br>
              <a:rPr lang="en-US" dirty="0" smtClean="0"/>
            </a:br>
            <a:endParaRPr lang="en-US" dirty="0"/>
          </a:p>
        </p:txBody>
      </p:sp>
      <p:sp>
        <p:nvSpPr>
          <p:cNvPr id="3" name="Content Placeholder 2"/>
          <p:cNvSpPr>
            <a:spLocks noGrp="1"/>
          </p:cNvSpPr>
          <p:nvPr>
            <p:ph sz="quarter" idx="1"/>
          </p:nvPr>
        </p:nvSpPr>
        <p:spPr>
          <a:xfrm>
            <a:off x="457200" y="1063987"/>
            <a:ext cx="5206845" cy="5216971"/>
          </a:xfrm>
        </p:spPr>
        <p:txBody>
          <a:bodyPr>
            <a:normAutofit lnSpcReduction="10000"/>
          </a:bodyPr>
          <a:lstStyle/>
          <a:p>
            <a:r>
              <a:rPr lang="en-US" b="1" dirty="0" smtClean="0"/>
              <a:t>Humidity</a:t>
            </a:r>
            <a:r>
              <a:rPr lang="en-US" dirty="0" smtClean="0"/>
              <a:t> or </a:t>
            </a:r>
            <a:r>
              <a:rPr lang="en-US" b="1" dirty="0" smtClean="0"/>
              <a:t>Absolute Humidity</a:t>
            </a:r>
            <a:r>
              <a:rPr lang="en-US" dirty="0" smtClean="0"/>
              <a:t> is the measure of water vapor that is in the atmosphere. </a:t>
            </a:r>
          </a:p>
          <a:p>
            <a:r>
              <a:rPr lang="en-US" dirty="0" smtClean="0"/>
              <a:t>If the humidity is low we feel comfortable but if it is high we find that there is no way to keep cool because the air is saturated with water </a:t>
            </a:r>
            <a:r>
              <a:rPr lang="en-US" dirty="0" err="1" smtClean="0"/>
              <a:t>vapour</a:t>
            </a:r>
            <a:r>
              <a:rPr lang="en-US" dirty="0" smtClean="0"/>
              <a:t> and water can no longer evaporate from your skin. </a:t>
            </a:r>
          </a:p>
          <a:p>
            <a:r>
              <a:rPr lang="en-US" dirty="0" smtClean="0"/>
              <a:t>Clouds formed when the humidity is low generally evaporate quickly but if they form when the humidity is high they will linger for a very long time.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Relative Humidity:</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4880733" cy="4525963"/>
          </a:xfrm>
        </p:spPr>
        <p:txBody>
          <a:bodyPr>
            <a:normAutofit/>
          </a:bodyPr>
          <a:lstStyle/>
          <a:p>
            <a:r>
              <a:rPr lang="en-US" b="1" dirty="0" smtClean="0"/>
              <a:t>Relative humidity</a:t>
            </a:r>
            <a:r>
              <a:rPr lang="en-US" dirty="0" smtClean="0"/>
              <a:t> is the measure of the amount of water </a:t>
            </a:r>
            <a:r>
              <a:rPr lang="en-US" dirty="0" err="1" smtClean="0"/>
              <a:t>vapour</a:t>
            </a:r>
            <a:r>
              <a:rPr lang="en-US" dirty="0" smtClean="0"/>
              <a:t> actually in the air as a percentage of the maximum amount of water </a:t>
            </a:r>
            <a:r>
              <a:rPr lang="en-US" dirty="0" err="1" smtClean="0"/>
              <a:t>vapour</a:t>
            </a:r>
            <a:r>
              <a:rPr lang="en-US" dirty="0" smtClean="0"/>
              <a:t> the air could hold at that temperature. See table below for the grams of water </a:t>
            </a:r>
            <a:r>
              <a:rPr lang="en-US" dirty="0" err="1" smtClean="0"/>
              <a:t>vapour</a:t>
            </a:r>
            <a:r>
              <a:rPr lang="en-US" dirty="0" smtClean="0"/>
              <a:t> in 1 kilogram of air when the humidity is 100%.</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1:</a:t>
            </a:r>
            <a:br>
              <a:rPr lang="en-US" dirty="0" smtClean="0"/>
            </a:br>
            <a:endParaRPr lang="en-US" dirty="0"/>
          </a:p>
        </p:txBody>
      </p:sp>
      <p:sp>
        <p:nvSpPr>
          <p:cNvPr id="3" name="Content Placeholder 2"/>
          <p:cNvSpPr>
            <a:spLocks noGrp="1"/>
          </p:cNvSpPr>
          <p:nvPr>
            <p:ph sz="quarter" idx="1"/>
          </p:nvPr>
        </p:nvSpPr>
        <p:spPr>
          <a:xfrm>
            <a:off x="834802" y="4444722"/>
            <a:ext cx="7851997" cy="1922042"/>
          </a:xfrm>
        </p:spPr>
        <p:txBody>
          <a:bodyPr/>
          <a:lstStyle/>
          <a:p>
            <a:r>
              <a:rPr lang="en-US" dirty="0" smtClean="0"/>
              <a:t>Using the data in this graph the amount of water vapor in air at different % humilities and temperatures can be calculated </a:t>
            </a:r>
            <a:endParaRPr lang="en-US" dirty="0"/>
          </a:p>
        </p:txBody>
      </p:sp>
      <p:graphicFrame>
        <p:nvGraphicFramePr>
          <p:cNvPr id="21506" name="Object 2"/>
          <p:cNvGraphicFramePr>
            <a:graphicFrameLocks noChangeAspect="1"/>
          </p:cNvGraphicFramePr>
          <p:nvPr/>
        </p:nvGraphicFramePr>
        <p:xfrm>
          <a:off x="1344509" y="1024363"/>
          <a:ext cx="6138896" cy="3312687"/>
        </p:xfrm>
        <a:graphic>
          <a:graphicData uri="http://schemas.openxmlformats.org/presentationml/2006/ole">
            <p:oleObj spid="_x0000_s21506" name="Document" r:id="rId3" imgW="3365376" imgH="1816033" progId="Word.Document.12">
              <p:link updateAutomatic="1"/>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235794" cy="1295400"/>
          </a:xfrm>
        </p:spPr>
        <p:txBody>
          <a:bodyPr>
            <a:normAutofit fontScale="90000"/>
          </a:bodyPr>
          <a:lstStyle/>
          <a:p>
            <a:r>
              <a:rPr lang="en-US" b="1" dirty="0" smtClean="0"/>
              <a:t>Saturated </a:t>
            </a:r>
            <a:r>
              <a:rPr lang="en-US" b="1" dirty="0" smtClean="0"/>
              <a:t>Air</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6019800" cy="4525963"/>
          </a:xfrm>
        </p:spPr>
        <p:txBody>
          <a:bodyPr>
            <a:normAutofit/>
          </a:bodyPr>
          <a:lstStyle/>
          <a:p>
            <a:r>
              <a:rPr lang="en-US" b="1" dirty="0" smtClean="0"/>
              <a:t>Saturation</a:t>
            </a:r>
            <a:r>
              <a:rPr lang="en-US" dirty="0" smtClean="0"/>
              <a:t> of air occurs when its relative humidity is 100%.  The air is holding the maximum amount of water </a:t>
            </a:r>
            <a:r>
              <a:rPr lang="en-US" dirty="0" err="1" smtClean="0"/>
              <a:t>vapour</a:t>
            </a:r>
            <a:r>
              <a:rPr lang="en-US" dirty="0" smtClean="0"/>
              <a:t> it can at that temperature.   </a:t>
            </a:r>
            <a:br>
              <a:rPr lang="en-US" dirty="0" smtClean="0"/>
            </a:br>
            <a:endParaRPr lang="en-US" dirty="0" smtClean="0"/>
          </a:p>
          <a:p>
            <a:r>
              <a:rPr lang="en-US" dirty="0" smtClean="0"/>
              <a:t>Unsaturated air can become saturated if the air cools, </a:t>
            </a:r>
            <a:r>
              <a:rPr lang="en-US" dirty="0" err="1" smtClean="0"/>
              <a:t>eg</a:t>
            </a:r>
            <a:r>
              <a:rPr lang="en-US" dirty="0" smtClean="0"/>
              <a:t>. rising air, or when more moisture is added.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Dew and the Dew Point:</a:t>
            </a:r>
            <a:r>
              <a:rPr lang="en-US" dirty="0" smtClean="0"/>
              <a:t/>
            </a:r>
            <a:br>
              <a:rPr lang="en-US" dirty="0" smtClean="0"/>
            </a:br>
            <a:endParaRPr lang="en-US" dirty="0"/>
          </a:p>
        </p:txBody>
      </p:sp>
      <p:sp>
        <p:nvSpPr>
          <p:cNvPr id="3" name="Content Placeholder 2"/>
          <p:cNvSpPr>
            <a:spLocks noGrp="1"/>
          </p:cNvSpPr>
          <p:nvPr>
            <p:ph sz="quarter" idx="1"/>
          </p:nvPr>
        </p:nvSpPr>
        <p:spPr>
          <a:xfrm>
            <a:off x="457200" y="1241396"/>
            <a:ext cx="5037049" cy="4884767"/>
          </a:xfrm>
        </p:spPr>
        <p:txBody>
          <a:bodyPr>
            <a:normAutofit/>
          </a:bodyPr>
          <a:lstStyle/>
          <a:p>
            <a:r>
              <a:rPr lang="en-US" dirty="0" smtClean="0"/>
              <a:t>Dew forms when the air reaches its saturation temperature and the relative humidity becomes 100% - this is called the </a:t>
            </a:r>
            <a:r>
              <a:rPr lang="en-US" b="1" dirty="0" smtClean="0"/>
              <a:t>dew point</a:t>
            </a:r>
            <a:r>
              <a:rPr lang="en-US" dirty="0" smtClean="0"/>
              <a:t>. </a:t>
            </a:r>
          </a:p>
          <a:p>
            <a:r>
              <a:rPr lang="en-US" dirty="0" smtClean="0"/>
              <a:t>During the day the ground absorbs energy quickly, and a night it looses this energy equally as fast. When the temperature of the ground or other objects are at or below the dew point the water vapor in the air next to it condenses out as droplets </a:t>
            </a:r>
            <a:endParaRPr lang="en-US" dirty="0"/>
          </a:p>
        </p:txBody>
      </p:sp>
      <p:pic>
        <p:nvPicPr>
          <p:cNvPr id="45057" name="Picture 1"/>
          <p:cNvPicPr>
            <a:picLocks noChangeAspect="1" noChangeArrowheads="1"/>
          </p:cNvPicPr>
          <p:nvPr/>
        </p:nvPicPr>
        <p:blipFill>
          <a:blip r:embed="rId2"/>
          <a:srcRect/>
          <a:stretch>
            <a:fillRect/>
          </a:stretch>
        </p:blipFill>
        <p:spPr bwMode="auto">
          <a:xfrm>
            <a:off x="5257800" y="2057400"/>
            <a:ext cx="3810000" cy="28575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r>
              <a:rPr lang="en-US" dirty="0" smtClean="0"/>
              <a:t>…</a:t>
            </a:r>
            <a:endParaRPr lang="en-US" dirty="0"/>
          </a:p>
        </p:txBody>
      </p:sp>
      <p:sp>
        <p:nvSpPr>
          <p:cNvPr id="3" name="Content Placeholder 2"/>
          <p:cNvSpPr>
            <a:spLocks noGrp="1"/>
          </p:cNvSpPr>
          <p:nvPr>
            <p:ph sz="quarter" idx="1"/>
          </p:nvPr>
        </p:nvSpPr>
        <p:spPr>
          <a:xfrm>
            <a:off x="457200" y="1600200"/>
            <a:ext cx="4152261" cy="4525963"/>
          </a:xfrm>
        </p:spPr>
        <p:txBody>
          <a:bodyPr>
            <a:normAutofit lnSpcReduction="10000"/>
          </a:bodyPr>
          <a:lstStyle/>
          <a:p>
            <a:r>
              <a:rPr lang="en-US" dirty="0" smtClean="0"/>
              <a:t>When the skies are cloudy the earth radiates energy and the clouds absorb it, the clouds in tern radiates the energy back to the ground. That is why dew forms mainly on nights when the skies are clear. </a:t>
            </a:r>
          </a:p>
          <a:p>
            <a:r>
              <a:rPr lang="en-US" dirty="0" smtClean="0"/>
              <a:t>Steam on a bathroom mirror or water on the outside of a cold glass forms in the same way as dew. </a:t>
            </a:r>
          </a:p>
          <a:p>
            <a:endParaRPr lang="en-US" dirty="0"/>
          </a:p>
        </p:txBody>
      </p:sp>
      <p:pic>
        <p:nvPicPr>
          <p:cNvPr id="40962" name="Picture 2"/>
          <p:cNvPicPr>
            <a:picLocks noChangeAspect="1" noChangeArrowheads="1"/>
          </p:cNvPicPr>
          <p:nvPr/>
        </p:nvPicPr>
        <p:blipFill>
          <a:blip r:embed="rId2"/>
          <a:srcRect/>
          <a:stretch>
            <a:fillRect/>
          </a:stretch>
        </p:blipFill>
        <p:spPr bwMode="auto">
          <a:xfrm>
            <a:off x="4572000" y="2133600"/>
            <a:ext cx="4305300" cy="317182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Determining Relative Humidity:</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5779129" cy="4706663"/>
          </a:xfrm>
        </p:spPr>
        <p:txBody>
          <a:bodyPr>
            <a:normAutofit fontScale="92500" lnSpcReduction="20000"/>
          </a:bodyPr>
          <a:lstStyle/>
          <a:p>
            <a:r>
              <a:rPr lang="en-US" dirty="0" smtClean="0"/>
              <a:t>To determine relative humidity you would use a </a:t>
            </a:r>
            <a:r>
              <a:rPr lang="en-US" b="1" dirty="0" err="1" smtClean="0"/>
              <a:t>psychrometer</a:t>
            </a:r>
            <a:r>
              <a:rPr lang="en-US" b="1" dirty="0" smtClean="0"/>
              <a:t> - </a:t>
            </a:r>
            <a:r>
              <a:rPr lang="en-US" dirty="0" smtClean="0"/>
              <a:t>an instrument that uses two thermometers, one with a dry bulb and open to the air the other with a bulb made wet by covering it with wet gauze. </a:t>
            </a:r>
          </a:p>
          <a:p>
            <a:r>
              <a:rPr lang="en-US" dirty="0" smtClean="0"/>
              <a:t>At relative humidity of less than 100% the water in the gauze will evaporate and take energy from the wet bulb making its temperature less than that of the dry bulb.  The drier the air the greater the evaporation rate and the greater the temperature difference between the wet and dry bulbs.  By knowing the dry bulb temperature and using the table below the relative humidity can be found </a:t>
            </a:r>
            <a:endParaRPr lang="en-US" dirty="0"/>
          </a:p>
        </p:txBody>
      </p:sp>
      <p:pic>
        <p:nvPicPr>
          <p:cNvPr id="4" name="Picture 3"/>
          <p:cNvPicPr>
            <a:picLocks noChangeAspect="1" noChangeArrowheads="1"/>
          </p:cNvPicPr>
          <p:nvPr/>
        </p:nvPicPr>
        <p:blipFill>
          <a:blip r:embed="rId2"/>
          <a:srcRect/>
          <a:stretch>
            <a:fillRect/>
          </a:stretch>
        </p:blipFill>
        <p:spPr bwMode="auto">
          <a:xfrm>
            <a:off x="6400800" y="1295400"/>
            <a:ext cx="2400300" cy="512259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p:cNvGraphicFramePr>
            <a:graphicFrameLocks noChangeAspect="1"/>
          </p:cNvGraphicFramePr>
          <p:nvPr/>
        </p:nvGraphicFramePr>
        <p:xfrm>
          <a:off x="917576" y="244610"/>
          <a:ext cx="7188225" cy="5142956"/>
        </p:xfrm>
        <a:graphic>
          <a:graphicData uri="http://schemas.openxmlformats.org/presentationml/2006/ole">
            <p:oleObj spid="_x0000_s35842" name="Document" r:id="rId3" imgW="4597231" imgH="3289179" progId="Word.Document.12">
              <p:link updateAutomatic="1"/>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To operate the device simply wet the gauze and then spin it. After a few minutes check the temperature of both thermometers. In general the temperature of the wet thermometer will be lower than the dry one.  Subtract the wet thermometer value from the dry one and then use the table to determine the relative humidity. </a:t>
            </a:r>
          </a:p>
          <a:p>
            <a:r>
              <a:rPr lang="en-US" dirty="0" err="1" smtClean="0"/>
              <a:t>Eg</a:t>
            </a:r>
            <a:r>
              <a:rPr lang="en-US" dirty="0" smtClean="0"/>
              <a:t>.  The air temperature is 22</a:t>
            </a:r>
            <a:r>
              <a:rPr lang="en-US" baseline="30000" dirty="0" smtClean="0"/>
              <a:t>0</a:t>
            </a:r>
            <a:r>
              <a:rPr lang="en-US" dirty="0" smtClean="0"/>
              <a:t>C and the wet bulb temperature is 17</a:t>
            </a:r>
            <a:r>
              <a:rPr lang="en-US" baseline="30000" dirty="0" smtClean="0"/>
              <a:t>o</a:t>
            </a:r>
            <a:r>
              <a:rPr lang="en-US" dirty="0" smtClean="0"/>
              <a:t>C.  What is the relative humidity?</a:t>
            </a:r>
          </a:p>
          <a:p>
            <a:r>
              <a:rPr lang="en-US" dirty="0" smtClean="0"/>
              <a:t>The temperature difference is 22 – 17  =  5</a:t>
            </a:r>
            <a:r>
              <a:rPr lang="en-US" baseline="30000" dirty="0" smtClean="0"/>
              <a:t>o</a:t>
            </a:r>
            <a:r>
              <a:rPr lang="en-US" dirty="0" smtClean="0"/>
              <a:t>C  From the table above the relative humidity at 22</a:t>
            </a:r>
            <a:r>
              <a:rPr lang="en-US" baseline="30000" dirty="0" smtClean="0"/>
              <a:t>o</a:t>
            </a:r>
            <a:r>
              <a:rPr lang="en-US" dirty="0" smtClean="0"/>
              <a:t>C and a  5</a:t>
            </a:r>
            <a:r>
              <a:rPr lang="en-US" baseline="30000" dirty="0" smtClean="0"/>
              <a:t>o</a:t>
            </a:r>
            <a:r>
              <a:rPr lang="en-US" dirty="0" smtClean="0"/>
              <a:t>C difference is 61%.</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Effects of Humidity:</a:t>
            </a:r>
            <a:r>
              <a:rPr lang="en-US" dirty="0" smtClean="0"/>
              <a:t/>
            </a:r>
            <a:br>
              <a:rPr lang="en-US" dirty="0" smtClean="0"/>
            </a:br>
            <a:endParaRPr lang="en-US" dirty="0"/>
          </a:p>
        </p:txBody>
      </p:sp>
      <p:sp>
        <p:nvSpPr>
          <p:cNvPr id="3" name="Content Placeholder 2"/>
          <p:cNvSpPr>
            <a:spLocks noGrp="1"/>
          </p:cNvSpPr>
          <p:nvPr>
            <p:ph sz="quarter" idx="1"/>
          </p:nvPr>
        </p:nvSpPr>
        <p:spPr>
          <a:xfrm>
            <a:off x="457200" y="1600200"/>
            <a:ext cx="4865800" cy="4525963"/>
          </a:xfrm>
        </p:spPr>
        <p:txBody>
          <a:bodyPr>
            <a:normAutofit lnSpcReduction="10000"/>
          </a:bodyPr>
          <a:lstStyle/>
          <a:p>
            <a:r>
              <a:rPr lang="en-US" dirty="0" smtClean="0"/>
              <a:t>The amount of humidity in the air affects many things such as frost or dew forming on the ground in the early morning. </a:t>
            </a:r>
          </a:p>
          <a:p>
            <a:r>
              <a:rPr lang="en-US" dirty="0" smtClean="0"/>
              <a:t>It also affects how we feel. In winter when the air is dry we find that our skin dries out very quickly because evaporation occurs. </a:t>
            </a:r>
          </a:p>
          <a:p>
            <a:r>
              <a:rPr lang="en-US" dirty="0" smtClean="0"/>
              <a:t>In the summer the humid air makes it very uncomfortable for us because evaporation does not occur. </a:t>
            </a:r>
          </a:p>
          <a:p>
            <a:endParaRPr lang="en-US" dirty="0"/>
          </a:p>
        </p:txBody>
      </p:sp>
      <p:pic>
        <p:nvPicPr>
          <p:cNvPr id="52228" name="Picture 4"/>
          <p:cNvPicPr>
            <a:picLocks noChangeAspect="1" noChangeArrowheads="1"/>
          </p:cNvPicPr>
          <p:nvPr/>
        </p:nvPicPr>
        <p:blipFill>
          <a:blip r:embed="rId2"/>
          <a:srcRect/>
          <a:stretch>
            <a:fillRect/>
          </a:stretch>
        </p:blipFill>
        <p:spPr bwMode="auto">
          <a:xfrm>
            <a:off x="5334000" y="1676400"/>
            <a:ext cx="3586209" cy="32766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North American Weather Systems </a:t>
            </a:r>
            <a:endParaRPr lang="en-US" dirty="0"/>
          </a:p>
        </p:txBody>
      </p:sp>
      <p:sp>
        <p:nvSpPr>
          <p:cNvPr id="3" name="Content Placeholder 2"/>
          <p:cNvSpPr>
            <a:spLocks noGrp="1"/>
          </p:cNvSpPr>
          <p:nvPr>
            <p:ph sz="half" idx="1"/>
          </p:nvPr>
        </p:nvSpPr>
        <p:spPr/>
        <p:txBody>
          <a:bodyPr>
            <a:normAutofit/>
          </a:bodyPr>
          <a:lstStyle/>
          <a:p>
            <a:r>
              <a:rPr lang="en-US" dirty="0" smtClean="0"/>
              <a:t>The mid latitude regions are much more difficult to predict because the weather conditions change so often.  Since we live in the mid latitudes of North America we will focus on weather and climate conditions which occur in North America. </a:t>
            </a:r>
          </a:p>
          <a:p>
            <a:endParaRPr lang="en-US" dirty="0"/>
          </a:p>
        </p:txBody>
      </p:sp>
      <p:pic>
        <p:nvPicPr>
          <p:cNvPr id="4" name="Picture 3"/>
          <p:cNvPicPr>
            <a:picLocks noChangeAspect="1"/>
          </p:cNvPicPr>
          <p:nvPr/>
        </p:nvPicPr>
        <p:blipFill>
          <a:blip r:embed="rId2"/>
          <a:stretch>
            <a:fillRect/>
          </a:stretch>
        </p:blipFill>
        <p:spPr>
          <a:xfrm>
            <a:off x="4572000" y="1975809"/>
            <a:ext cx="4433052" cy="381517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Weather Forecasting Technology:</a:t>
            </a:r>
            <a:r>
              <a:rPr lang="en-US" dirty="0" smtClean="0"/>
              <a:t/>
            </a:r>
            <a:br>
              <a:rPr lang="en-US" dirty="0" smtClean="0"/>
            </a:br>
            <a:endParaRPr lang="en-US" dirty="0"/>
          </a:p>
        </p:txBody>
      </p:sp>
      <p:sp>
        <p:nvSpPr>
          <p:cNvPr id="3" name="Content Placeholder 2"/>
          <p:cNvSpPr>
            <a:spLocks noGrp="1"/>
          </p:cNvSpPr>
          <p:nvPr>
            <p:ph sz="quarter" idx="1"/>
          </p:nvPr>
        </p:nvSpPr>
        <p:spPr>
          <a:xfrm>
            <a:off x="304800" y="1447800"/>
            <a:ext cx="4724400" cy="5105400"/>
          </a:xfrm>
        </p:spPr>
        <p:txBody>
          <a:bodyPr>
            <a:normAutofit fontScale="85000" lnSpcReduction="20000"/>
          </a:bodyPr>
          <a:lstStyle/>
          <a:p>
            <a:pPr lvl="0"/>
            <a:r>
              <a:rPr lang="en-US" dirty="0" smtClean="0"/>
              <a:t>Today weather forecasting is accurate for about three days. </a:t>
            </a:r>
          </a:p>
          <a:p>
            <a:pPr lvl="0"/>
            <a:r>
              <a:rPr lang="en-US" dirty="0" smtClean="0"/>
              <a:t>This is due to the technology and methods we now use for gathering weather information. </a:t>
            </a:r>
          </a:p>
          <a:p>
            <a:pPr lvl="0"/>
            <a:r>
              <a:rPr lang="en-US" dirty="0" smtClean="0"/>
              <a:t>There are a number of things that haven’t changed but computer technology has allowed us to generate better and more accurate models of how weather systems will move. </a:t>
            </a:r>
          </a:p>
          <a:p>
            <a:pPr lvl="0"/>
            <a:r>
              <a:rPr lang="en-US" dirty="0" smtClean="0"/>
              <a:t>Things such as forecasting temperature, wind speed, atmospheric pressure, and humidity have remained the same. The main difference with these items is our ability to get this information distributed quickly to those who need it. </a:t>
            </a:r>
          </a:p>
          <a:p>
            <a:endParaRPr lang="en-US" dirty="0"/>
          </a:p>
        </p:txBody>
      </p:sp>
      <p:pic>
        <p:nvPicPr>
          <p:cNvPr id="41987" name="Picture 3"/>
          <p:cNvPicPr>
            <a:picLocks noGrp="1" noChangeAspect="1" noChangeArrowheads="1"/>
          </p:cNvPicPr>
          <p:nvPr>
            <p:ph sz="quarter" idx="2"/>
          </p:nvPr>
        </p:nvPicPr>
        <p:blipFill>
          <a:blip r:embed="rId2"/>
          <a:srcRect/>
          <a:stretch>
            <a:fillRect/>
          </a:stretch>
        </p:blipFill>
        <p:spPr bwMode="auto">
          <a:xfrm>
            <a:off x="5105400" y="2209800"/>
            <a:ext cx="3749675" cy="275601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p:txBody>
          <a:bodyPr>
            <a:normAutofit/>
          </a:bodyPr>
          <a:lstStyle/>
          <a:p>
            <a:pPr lvl="0"/>
            <a:r>
              <a:rPr lang="en-US" dirty="0" smtClean="0"/>
              <a:t>Weather satellites and aircraft have greatly improved our ability to collect data. </a:t>
            </a:r>
          </a:p>
          <a:p>
            <a:pPr lvl="0"/>
            <a:r>
              <a:rPr lang="en-US" dirty="0" smtClean="0"/>
              <a:t>Satellites travel at a height of 36,000 km and follow geosynchronous orbits. </a:t>
            </a:r>
          </a:p>
          <a:p>
            <a:pPr lvl="0"/>
            <a:r>
              <a:rPr lang="en-US" dirty="0" smtClean="0"/>
              <a:t>Other satellites travel closer to the earth (1000 km at the poles). </a:t>
            </a:r>
          </a:p>
          <a:p>
            <a:pPr lvl="0"/>
            <a:r>
              <a:rPr lang="en-US" dirty="0" smtClean="0"/>
              <a:t>The combined efforts of all these satellites provide a comprehensive image of the earth’s weather patterns. </a:t>
            </a:r>
          </a:p>
          <a:p>
            <a:pPr lvl="0"/>
            <a:r>
              <a:rPr lang="en-US" dirty="0" smtClean="0"/>
              <a:t>Low level satellites travel around the poles every two hours collecting data such as infrared and microwave energy. </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457200" y="1600200"/>
            <a:ext cx="4495800" cy="4525963"/>
          </a:xfrm>
        </p:spPr>
        <p:txBody>
          <a:bodyPr>
            <a:normAutofit fontScale="85000" lnSpcReduction="20000"/>
          </a:bodyPr>
          <a:lstStyle/>
          <a:p>
            <a:pPr lvl="0"/>
            <a:r>
              <a:rPr lang="en-US" dirty="0" smtClean="0"/>
              <a:t>This helps detect changes to the air temperature and water vapor in the atmosphere. </a:t>
            </a:r>
            <a:br>
              <a:rPr lang="en-US" dirty="0" smtClean="0"/>
            </a:br>
            <a:endParaRPr lang="en-US" dirty="0" smtClean="0"/>
          </a:p>
          <a:p>
            <a:pPr lvl="0"/>
            <a:r>
              <a:rPr lang="en-US" dirty="0" smtClean="0"/>
              <a:t>High level satellites detect electromagnetic radiation from various levels of the atmosphere, provide images of large areas (pictures of clouds), and infrared heat images </a:t>
            </a:r>
            <a:br>
              <a:rPr lang="en-US" dirty="0" smtClean="0"/>
            </a:br>
            <a:endParaRPr lang="en-US" dirty="0" smtClean="0"/>
          </a:p>
          <a:p>
            <a:pPr lvl="0"/>
            <a:r>
              <a:rPr lang="en-US" dirty="0" smtClean="0"/>
              <a:t>Specially equipped aircraft fly at altitudes of 20 km and collect data on ice crystal formation, wind speed of high altitude air currents, temperature, cloud heights and turbulence. </a:t>
            </a:r>
          </a:p>
          <a:p>
            <a:endParaRPr lang="en-US" dirty="0"/>
          </a:p>
        </p:txBody>
      </p:sp>
      <p:pic>
        <p:nvPicPr>
          <p:cNvPr id="49154" name="Picture 2"/>
          <p:cNvPicPr>
            <a:picLocks noGrp="1" noChangeAspect="1" noChangeArrowheads="1"/>
          </p:cNvPicPr>
          <p:nvPr>
            <p:ph sz="quarter" idx="2"/>
          </p:nvPr>
        </p:nvPicPr>
        <p:blipFill>
          <a:blip r:embed="rId2"/>
          <a:srcRect/>
          <a:stretch>
            <a:fillRect/>
          </a:stretch>
        </p:blipFill>
        <p:spPr bwMode="auto">
          <a:xfrm>
            <a:off x="5072062" y="1143000"/>
            <a:ext cx="3940153" cy="3034506"/>
          </a:xfrm>
          <a:prstGeom prst="rect">
            <a:avLst/>
          </a:prstGeom>
          <a:noFill/>
          <a:ln w="9525">
            <a:noFill/>
            <a:miter lim="800000"/>
            <a:headEnd/>
            <a:tailEnd/>
          </a:ln>
        </p:spPr>
      </p:pic>
      <p:pic>
        <p:nvPicPr>
          <p:cNvPr id="49155" name="Picture 3"/>
          <p:cNvPicPr>
            <a:picLocks noChangeAspect="1" noChangeArrowheads="1"/>
          </p:cNvPicPr>
          <p:nvPr/>
        </p:nvPicPr>
        <p:blipFill>
          <a:blip r:embed="rId3"/>
          <a:srcRect/>
          <a:stretch>
            <a:fillRect/>
          </a:stretch>
        </p:blipFill>
        <p:spPr bwMode="auto">
          <a:xfrm>
            <a:off x="5029200" y="4238625"/>
            <a:ext cx="3962400" cy="25431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sz="quarter" idx="1"/>
          </p:nvPr>
        </p:nvSpPr>
        <p:spPr>
          <a:xfrm>
            <a:off x="457200" y="1600200"/>
            <a:ext cx="4419600" cy="4953000"/>
          </a:xfrm>
        </p:spPr>
        <p:txBody>
          <a:bodyPr>
            <a:normAutofit fontScale="85000" lnSpcReduction="20000"/>
          </a:bodyPr>
          <a:lstStyle/>
          <a:p>
            <a:pPr lvl="0"/>
            <a:r>
              <a:rPr lang="en-US" dirty="0" smtClean="0"/>
              <a:t>Weather balloons (helium filled) collect weather related data as they rise through the troposphere. </a:t>
            </a:r>
            <a:br>
              <a:rPr lang="en-US" dirty="0" smtClean="0"/>
            </a:br>
            <a:endParaRPr lang="en-US" dirty="0" smtClean="0"/>
          </a:p>
          <a:p>
            <a:pPr lvl="0"/>
            <a:r>
              <a:rPr lang="en-US" dirty="0" smtClean="0"/>
              <a:t>This data is constantly being collect from transmitters on the balloons</a:t>
            </a:r>
            <a:br>
              <a:rPr lang="en-US" dirty="0" smtClean="0"/>
            </a:br>
            <a:r>
              <a:rPr lang="en-US" dirty="0" smtClean="0"/>
              <a:t>and fed into computers for analysis. </a:t>
            </a:r>
            <a:br>
              <a:rPr lang="en-US" dirty="0" smtClean="0"/>
            </a:br>
            <a:endParaRPr lang="en-US" dirty="0" smtClean="0"/>
          </a:p>
          <a:p>
            <a:pPr lvl="0"/>
            <a:r>
              <a:rPr lang="en-US" dirty="0" smtClean="0"/>
              <a:t>They collect information similar to aircraft but reach altitudes of 30 km. </a:t>
            </a:r>
            <a:br>
              <a:rPr lang="en-US" dirty="0" smtClean="0"/>
            </a:br>
            <a:endParaRPr lang="en-US" dirty="0" smtClean="0"/>
          </a:p>
          <a:p>
            <a:pPr lvl="0"/>
            <a:r>
              <a:rPr lang="en-US" dirty="0" smtClean="0"/>
              <a:t>Ground based technology such as weather stations and portable devices gather local data and it is collated and analyzed to provide information about ground level weather conditions across the country. </a:t>
            </a:r>
          </a:p>
        </p:txBody>
      </p:sp>
      <p:pic>
        <p:nvPicPr>
          <p:cNvPr id="50178" name="Picture 2"/>
          <p:cNvPicPr>
            <a:picLocks noGrp="1" noChangeAspect="1" noChangeArrowheads="1"/>
          </p:cNvPicPr>
          <p:nvPr>
            <p:ph sz="quarter" idx="2"/>
          </p:nvPr>
        </p:nvPicPr>
        <p:blipFill>
          <a:blip r:embed="rId2"/>
          <a:stretch>
            <a:fillRect/>
          </a:stretch>
        </p:blipFill>
        <p:spPr bwMode="auto">
          <a:xfrm>
            <a:off x="5251450" y="1719262"/>
            <a:ext cx="3114675" cy="40290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Weather System</a:t>
            </a:r>
            <a:r>
              <a:rPr lang="en-US" dirty="0" smtClean="0"/>
              <a:t> </a:t>
            </a:r>
            <a:endParaRPr lang="en-US" dirty="0"/>
          </a:p>
        </p:txBody>
      </p:sp>
      <p:sp>
        <p:nvSpPr>
          <p:cNvPr id="3" name="Content Placeholder 2"/>
          <p:cNvSpPr>
            <a:spLocks noGrp="1"/>
          </p:cNvSpPr>
          <p:nvPr>
            <p:ph idx="1"/>
          </p:nvPr>
        </p:nvSpPr>
        <p:spPr>
          <a:xfrm>
            <a:off x="914400" y="1447800"/>
            <a:ext cx="7772400" cy="4953000"/>
          </a:xfrm>
        </p:spPr>
        <p:txBody>
          <a:bodyPr>
            <a:normAutofit/>
          </a:bodyPr>
          <a:lstStyle/>
          <a:p>
            <a:r>
              <a:rPr lang="en-US" b="1" u="sng" dirty="0"/>
              <a:t>A Weather System</a:t>
            </a:r>
            <a:r>
              <a:rPr lang="en-US" u="sng" dirty="0"/>
              <a:t> </a:t>
            </a:r>
            <a:r>
              <a:rPr lang="en-US" dirty="0"/>
              <a:t>is a set of temperature, wind, pressure, and moisture conditions that exist for a certain region and moves as a unit for a period of days. </a:t>
            </a:r>
          </a:p>
          <a:p>
            <a:r>
              <a:rPr lang="en-US" dirty="0"/>
              <a:t>In the mid latitudes the prevailing winds at ground level are the Mid Latitude Westerlies.  They carry weather systems consistently from west to east in North America.  </a:t>
            </a:r>
            <a:endParaRPr lang="en-US" dirty="0" smtClean="0"/>
          </a:p>
          <a:p>
            <a:r>
              <a:rPr lang="en-US" dirty="0" smtClean="0"/>
              <a:t>In </a:t>
            </a:r>
            <a:r>
              <a:rPr lang="en-US" dirty="0" smtClean="0"/>
              <a:t>the upper atmosphere there are the jet streams which flow west to east at high speed.  The reduced pressure of the fast moving air in these jet streams, due to </a:t>
            </a:r>
            <a:r>
              <a:rPr lang="en-US" dirty="0" err="1" smtClean="0"/>
              <a:t>Bernouilli’s</a:t>
            </a:r>
            <a:r>
              <a:rPr lang="en-US" dirty="0" smtClean="0"/>
              <a:t> Principle, causes air to rise upward from the earth’s surface forming low pressure areas which leads to lots of precipitation.</a:t>
            </a: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Air Masses:</a:t>
            </a:r>
            <a:r>
              <a:rPr lang="en-US" dirty="0" smtClean="0"/>
              <a:t> </a:t>
            </a:r>
            <a:endParaRPr lang="en-US" dirty="0"/>
          </a:p>
        </p:txBody>
      </p:sp>
      <p:sp>
        <p:nvSpPr>
          <p:cNvPr id="3" name="Content Placeholder 2"/>
          <p:cNvSpPr>
            <a:spLocks noGrp="1"/>
          </p:cNvSpPr>
          <p:nvPr>
            <p:ph idx="1"/>
          </p:nvPr>
        </p:nvSpPr>
        <p:spPr/>
        <p:txBody>
          <a:bodyPr>
            <a:normAutofit/>
          </a:bodyPr>
          <a:lstStyle/>
          <a:p>
            <a:r>
              <a:rPr lang="en-US" b="1" u="sng" dirty="0"/>
              <a:t>An air mass</a:t>
            </a:r>
            <a:r>
              <a:rPr lang="en-US" u="sng" dirty="0"/>
              <a:t> </a:t>
            </a:r>
            <a:r>
              <a:rPr lang="en-US" dirty="0" smtClean="0"/>
              <a:t> a </a:t>
            </a:r>
            <a:r>
              <a:rPr lang="en-US" dirty="0"/>
              <a:t>large body of air in which the temperature and moisture content at a specific altitude are fairly uniform.  They may be as small as 100 km up to 1000 km across</a:t>
            </a:r>
            <a:r>
              <a:rPr lang="en-US" dirty="0" smtClean="0"/>
              <a:t>.</a:t>
            </a:r>
          </a:p>
          <a:p>
            <a:r>
              <a:rPr lang="en-US" dirty="0" smtClean="0"/>
              <a:t>There are 6 main air masses that affect North America. 3 originate in the north while 3 originate at around 20-30</a:t>
            </a:r>
            <a:r>
              <a:rPr lang="en-US" baseline="30000" dirty="0" smtClean="0"/>
              <a:t>o</a:t>
            </a:r>
            <a:r>
              <a:rPr lang="en-US" dirty="0" smtClean="0"/>
              <a:t>N latitude. They form when the air above the ocean or land is still for several days or weeks.  The air masses take on the moisture and temperature properties of the surface they are formed over.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Air Masses </a:t>
            </a:r>
            <a:r>
              <a:rPr lang="en-US" b="1" dirty="0" err="1" smtClean="0"/>
              <a:t>Con’t</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u="sng" dirty="0" smtClean="0"/>
              <a:t>Maritime Polar Air Masses</a:t>
            </a:r>
            <a:r>
              <a:rPr lang="en-US" dirty="0" smtClean="0"/>
              <a:t> -  air masses over northern oceans they are cold and moist. </a:t>
            </a:r>
          </a:p>
          <a:p>
            <a:pPr>
              <a:buNone/>
            </a:pPr>
            <a:r>
              <a:rPr lang="en-US" dirty="0" smtClean="0"/>
              <a:t>    </a:t>
            </a:r>
            <a:r>
              <a:rPr lang="en-US" u="sng" dirty="0" smtClean="0"/>
              <a:t>Continental Polar Air</a:t>
            </a:r>
            <a:r>
              <a:rPr lang="en-US" dirty="0" smtClean="0"/>
              <a:t>-  air masses over northern land and ice and are cold and dry.</a:t>
            </a:r>
          </a:p>
          <a:p>
            <a:pPr>
              <a:buNone/>
            </a:pPr>
            <a:r>
              <a:rPr lang="en-US" dirty="0" smtClean="0"/>
              <a:t>    </a:t>
            </a:r>
            <a:r>
              <a:rPr lang="en-US" u="sng" dirty="0" smtClean="0"/>
              <a:t>Maritime Tropical Air</a:t>
            </a:r>
            <a:r>
              <a:rPr lang="en-US" dirty="0" smtClean="0"/>
              <a:t>- air masses over oceans around 20-30oN and are warm and moist. </a:t>
            </a:r>
          </a:p>
          <a:p>
            <a:pPr>
              <a:buNone/>
            </a:pPr>
            <a:r>
              <a:rPr lang="en-US" dirty="0" smtClean="0"/>
              <a:t>    </a:t>
            </a:r>
            <a:r>
              <a:rPr lang="en-US" u="sng" dirty="0" smtClean="0"/>
              <a:t>Continental Tropical Air </a:t>
            </a:r>
            <a:r>
              <a:rPr lang="en-US" dirty="0" smtClean="0"/>
              <a:t>-air masses that are warm and dry. These air masses affect the regional weather conditions in their respective areas.</a:t>
            </a:r>
          </a:p>
          <a:p>
            <a:pPr>
              <a:buNone/>
            </a:pPr>
            <a:r>
              <a:rPr lang="en-US" dirty="0" smtClean="0"/>
              <a:t> (</a:t>
            </a:r>
            <a:r>
              <a:rPr lang="en-US" b="1" dirty="0" smtClean="0"/>
              <a:t>figure below is on page 546 in the textbook)</a:t>
            </a:r>
            <a:r>
              <a:rPr lang="en-US" dirty="0" smtClean="0"/>
              <a: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Air </a:t>
            </a:r>
            <a:r>
              <a:rPr lang="en-US" dirty="0" smtClean="0"/>
              <a:t>Masses </a:t>
            </a:r>
            <a:r>
              <a:rPr lang="en-US" dirty="0" err="1" smtClean="0"/>
              <a:t>Con’t</a:t>
            </a:r>
            <a:endParaRPr lang="en-US" dirty="0"/>
          </a:p>
        </p:txBody>
      </p:sp>
      <p:pic>
        <p:nvPicPr>
          <p:cNvPr id="4" name="Picture 3"/>
          <p:cNvPicPr>
            <a:picLocks noChangeAspect="1"/>
          </p:cNvPicPr>
          <p:nvPr/>
        </p:nvPicPr>
        <p:blipFill>
          <a:blip r:embed="rId2"/>
          <a:stretch>
            <a:fillRect/>
          </a:stretch>
        </p:blipFill>
        <p:spPr>
          <a:xfrm>
            <a:off x="591136" y="1143000"/>
            <a:ext cx="7968664" cy="545816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Air Masses </a:t>
            </a:r>
            <a:r>
              <a:rPr lang="en-US" dirty="0" err="1" smtClean="0"/>
              <a:t>Con’t</a:t>
            </a:r>
            <a:endParaRPr lang="en-US" dirty="0"/>
          </a:p>
        </p:txBody>
      </p:sp>
      <p:sp>
        <p:nvSpPr>
          <p:cNvPr id="3" name="Content Placeholder 2"/>
          <p:cNvSpPr>
            <a:spLocks noGrp="1"/>
          </p:cNvSpPr>
          <p:nvPr>
            <p:ph idx="1"/>
          </p:nvPr>
        </p:nvSpPr>
        <p:spPr>
          <a:xfrm>
            <a:off x="798916" y="1966745"/>
            <a:ext cx="7732605" cy="3743987"/>
          </a:xfrm>
        </p:spPr>
        <p:txBody>
          <a:bodyPr>
            <a:normAutofit/>
          </a:bodyPr>
          <a:lstStyle/>
          <a:p>
            <a:r>
              <a:rPr lang="en-US" dirty="0" smtClean="0"/>
              <a:t>Since the polar air masses move south, </a:t>
            </a:r>
            <a:r>
              <a:rPr lang="en-US" dirty="0" smtClean="0"/>
              <a:t>carried along </a:t>
            </a:r>
            <a:r>
              <a:rPr lang="en-US" dirty="0" smtClean="0"/>
              <a:t>by the prevailing polar easterlies, </a:t>
            </a:r>
            <a:r>
              <a:rPr lang="en-US" dirty="0" smtClean="0"/>
              <a:t>and the </a:t>
            </a:r>
            <a:r>
              <a:rPr lang="en-US" dirty="0" smtClean="0"/>
              <a:t>tropical air masses move north, carried </a:t>
            </a:r>
            <a:r>
              <a:rPr lang="en-US" dirty="0" smtClean="0"/>
              <a:t>by the </a:t>
            </a:r>
            <a:r>
              <a:rPr lang="en-US" dirty="0" smtClean="0"/>
              <a:t>mid latitude </a:t>
            </a:r>
            <a:r>
              <a:rPr lang="en-US" dirty="0" err="1" smtClean="0"/>
              <a:t>westerlies</a:t>
            </a:r>
            <a:r>
              <a:rPr lang="en-US" dirty="0" smtClean="0"/>
              <a:t>, eventually </a:t>
            </a:r>
            <a:r>
              <a:rPr lang="en-US" dirty="0" smtClean="0"/>
              <a:t>they meet </a:t>
            </a:r>
            <a:r>
              <a:rPr lang="en-US" dirty="0" smtClean="0"/>
              <a:t>in the mid latitude regions.  </a:t>
            </a:r>
            <a:r>
              <a:rPr lang="en-US" dirty="0" smtClean="0"/>
              <a:t> </a:t>
            </a:r>
            <a:br>
              <a:rPr lang="en-US" dirty="0" smtClean="0"/>
            </a:br>
            <a:endParaRPr lang="en-US" dirty="0" smtClean="0"/>
          </a:p>
          <a:p>
            <a:r>
              <a:rPr lang="en-US" dirty="0" smtClean="0"/>
              <a:t>This meeting of </a:t>
            </a:r>
            <a:r>
              <a:rPr lang="en-US" dirty="0" smtClean="0"/>
              <a:t>these air masses often occurs over </a:t>
            </a:r>
            <a:r>
              <a:rPr lang="en-US" dirty="0" smtClean="0"/>
              <a:t>Canada and </a:t>
            </a:r>
            <a:r>
              <a:rPr lang="en-US" dirty="0" smtClean="0"/>
              <a:t>this creates the weather systems we </a:t>
            </a:r>
            <a:r>
              <a:rPr lang="en-US" dirty="0" smtClean="0"/>
              <a:t>see on </a:t>
            </a:r>
            <a:r>
              <a:rPr lang="en-US" dirty="0" smtClean="0"/>
              <a:t>a day-to-day basis. </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113</TotalTime>
  <Words>2575</Words>
  <Application>Microsoft Office PowerPoint</Application>
  <PresentationFormat>On-screen Show (4:3)</PresentationFormat>
  <Paragraphs>153</Paragraphs>
  <Slides>43</Slides>
  <Notes>0</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43</vt:i4>
      </vt:variant>
    </vt:vector>
  </HeadingPairs>
  <TitlesOfParts>
    <vt:vector size="46" baseType="lpstr">
      <vt:lpstr>Equity</vt:lpstr>
      <vt:lpstr>!OLE_LINK1</vt:lpstr>
      <vt:lpstr>Macintosh HD:Users:studentaccount:Downloads:Chapter 14 weather notes.doc!OLE_LINK1</vt:lpstr>
      <vt:lpstr>Slide 1</vt:lpstr>
      <vt:lpstr>Bernoulli principle</vt:lpstr>
      <vt:lpstr>North American Weather Systems  </vt:lpstr>
      <vt:lpstr>North American Weather Systems </vt:lpstr>
      <vt:lpstr>A Weather System </vt:lpstr>
      <vt:lpstr>Air Masses: </vt:lpstr>
      <vt:lpstr>Air Masses Con’t</vt:lpstr>
      <vt:lpstr>Air Masses Con’t</vt:lpstr>
      <vt:lpstr>Air Masses Con’t</vt:lpstr>
      <vt:lpstr>Low Pressure Systems</vt:lpstr>
      <vt:lpstr>Low Pressure Systems con’t.</vt:lpstr>
      <vt:lpstr>Low Pressure Systems con’t.</vt:lpstr>
      <vt:lpstr>What happens at the front where the warm and cold air masses meet? </vt:lpstr>
      <vt:lpstr>Cyclogenesis – Occluding Front</vt:lpstr>
      <vt:lpstr>What happens at the front where the warm and cold air masses meet? Con.</vt:lpstr>
      <vt:lpstr>Stationary Fronts: </vt:lpstr>
      <vt:lpstr>High-Pressure Systems:  </vt:lpstr>
      <vt:lpstr>High-Pressure Systems: </vt:lpstr>
      <vt:lpstr>Thermals </vt:lpstr>
      <vt:lpstr>Thermals</vt:lpstr>
      <vt:lpstr> Sea Breeze </vt:lpstr>
      <vt:lpstr>Sea Breeze</vt:lpstr>
      <vt:lpstr> Land Breeze: </vt:lpstr>
      <vt:lpstr>Lake Effect Snow: </vt:lpstr>
      <vt:lpstr>14.5   Precipitation </vt:lpstr>
      <vt:lpstr>Slide 26</vt:lpstr>
      <vt:lpstr>Slide 27</vt:lpstr>
      <vt:lpstr>Slide 28</vt:lpstr>
      <vt:lpstr>Slide 29</vt:lpstr>
      <vt:lpstr>14.6   Humidity: </vt:lpstr>
      <vt:lpstr>Relative Humidity: </vt:lpstr>
      <vt:lpstr>Figure 1: </vt:lpstr>
      <vt:lpstr>Saturated Air </vt:lpstr>
      <vt:lpstr>Dew and the Dew Point: </vt:lpstr>
      <vt:lpstr>Cont…</vt:lpstr>
      <vt:lpstr>Determining Relative Humidity: </vt:lpstr>
      <vt:lpstr>Slide 37</vt:lpstr>
      <vt:lpstr>Cont…</vt:lpstr>
      <vt:lpstr>Effects of Humidity: </vt:lpstr>
      <vt:lpstr>Weather Forecasting Technology: </vt:lpstr>
      <vt:lpstr>Cont…</vt:lpstr>
      <vt:lpstr>Cont…</vt:lpstr>
      <vt:lpstr>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dc:creator>
  <cp:lastModifiedBy>Scott Oosterom</cp:lastModifiedBy>
  <cp:revision>2</cp:revision>
  <dcterms:modified xsi:type="dcterms:W3CDTF">2010-05-31T23:06:27Z</dcterms:modified>
</cp:coreProperties>
</file>