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66"/>
  </p:notesMasterIdLst>
  <p:sldIdLst>
    <p:sldId id="256" r:id="rId2"/>
    <p:sldId id="257" r:id="rId3"/>
    <p:sldId id="258" r:id="rId4"/>
    <p:sldId id="259" r:id="rId5"/>
    <p:sldId id="314" r:id="rId6"/>
    <p:sldId id="261" r:id="rId7"/>
    <p:sldId id="262" r:id="rId8"/>
    <p:sldId id="263" r:id="rId9"/>
    <p:sldId id="264" r:id="rId10"/>
    <p:sldId id="267" r:id="rId11"/>
    <p:sldId id="271" r:id="rId12"/>
    <p:sldId id="265" r:id="rId13"/>
    <p:sldId id="269" r:id="rId14"/>
    <p:sldId id="273" r:id="rId15"/>
    <p:sldId id="307" r:id="rId16"/>
    <p:sldId id="272" r:id="rId17"/>
    <p:sldId id="274" r:id="rId18"/>
    <p:sldId id="275" r:id="rId19"/>
    <p:sldId id="281" r:id="rId20"/>
    <p:sldId id="283" r:id="rId21"/>
    <p:sldId id="276" r:id="rId22"/>
    <p:sldId id="277" r:id="rId23"/>
    <p:sldId id="278" r:id="rId24"/>
    <p:sldId id="331" r:id="rId25"/>
    <p:sldId id="280" r:id="rId26"/>
    <p:sldId id="282" r:id="rId27"/>
    <p:sldId id="284" r:id="rId28"/>
    <p:sldId id="285" r:id="rId29"/>
    <p:sldId id="286" r:id="rId30"/>
    <p:sldId id="313" r:id="rId31"/>
    <p:sldId id="287" r:id="rId32"/>
    <p:sldId id="288" r:id="rId33"/>
    <p:sldId id="289" r:id="rId34"/>
    <p:sldId id="291" r:id="rId35"/>
    <p:sldId id="312" r:id="rId36"/>
    <p:sldId id="292" r:id="rId37"/>
    <p:sldId id="293" r:id="rId38"/>
    <p:sldId id="311" r:id="rId39"/>
    <p:sldId id="296" r:id="rId40"/>
    <p:sldId id="332" r:id="rId41"/>
    <p:sldId id="297" r:id="rId42"/>
    <p:sldId id="298" r:id="rId43"/>
    <p:sldId id="300" r:id="rId44"/>
    <p:sldId id="302" r:id="rId45"/>
    <p:sldId id="309" r:id="rId46"/>
    <p:sldId id="304" r:id="rId47"/>
    <p:sldId id="305" r:id="rId48"/>
    <p:sldId id="306"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7F5B3-B57D-4E1B-A64F-B3F94D7EB21B}" type="datetimeFigureOut">
              <a:rPr lang="en-US" smtClean="0"/>
              <a:t>2/15/2012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095BB-610A-40DE-9F0A-CD4312F596A9}" type="slidenum">
              <a:rPr lang="en-CA" smtClean="0"/>
              <a:t>‹#›</a:t>
            </a:fld>
            <a:endParaRPr lang="en-CA"/>
          </a:p>
        </p:txBody>
      </p:sp>
    </p:spTree>
    <p:extLst>
      <p:ext uri="{BB962C8B-B14F-4D97-AF65-F5344CB8AC3E}">
        <p14:creationId xmlns:p14="http://schemas.microsoft.com/office/powerpoint/2010/main" val="389399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2FE4E56-8064-4495-97B5-C860C639D5BF}" type="slidenum">
              <a:rPr lang="en-CA" smtClean="0"/>
              <a:pPr/>
              <a:t>60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09074C6-6188-9449-BAF7-C16FDF18C4BC}" type="datetimeFigureOut">
              <a:rPr lang="en-US" smtClean="0"/>
              <a:pPr/>
              <a:t>2/15/2012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E55756F-76B0-854A-AC66-28C2907A171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9074C6-6188-9449-BAF7-C16FDF18C4BC}"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5756F-76B0-854A-AC66-28C2907A17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9074C6-6188-9449-BAF7-C16FDF18C4BC}"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5756F-76B0-854A-AC66-28C2907A17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09074C6-6188-9449-BAF7-C16FDF18C4BC}"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5756F-76B0-854A-AC66-28C2907A171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9074C6-6188-9449-BAF7-C16FDF18C4BC}" type="datetimeFigureOut">
              <a:rPr lang="en-US" smtClean="0"/>
              <a:pPr/>
              <a:t>2/15/2012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E55756F-76B0-854A-AC66-28C2907A17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09074C6-6188-9449-BAF7-C16FDF18C4BC}" type="datetimeFigureOut">
              <a:rPr lang="en-US" smtClean="0"/>
              <a:pPr/>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5756F-76B0-854A-AC66-28C2907A171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09074C6-6188-9449-BAF7-C16FDF18C4BC}" type="datetimeFigureOut">
              <a:rPr lang="en-US" smtClean="0"/>
              <a:pPr/>
              <a:t>2/15/2012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5756F-76B0-854A-AC66-28C2907A171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9074C6-6188-9449-BAF7-C16FDF18C4BC}" type="datetimeFigureOut">
              <a:rPr lang="en-US" smtClean="0"/>
              <a:pPr/>
              <a:t>2/15/2012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5756F-76B0-854A-AC66-28C2907A17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074C6-6188-9449-BAF7-C16FDF18C4BC}" type="datetimeFigureOut">
              <a:rPr lang="en-US" smtClean="0"/>
              <a:pPr/>
              <a:t>2/15/2012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5756F-76B0-854A-AC66-28C2907A17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9074C6-6188-9449-BAF7-C16FDF18C4BC}" type="datetimeFigureOut">
              <a:rPr lang="en-US" smtClean="0"/>
              <a:pPr/>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5756F-76B0-854A-AC66-28C2907A171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9074C6-6188-9449-BAF7-C16FDF18C4BC}" type="datetimeFigureOut">
              <a:rPr lang="en-US" smtClean="0"/>
              <a:pPr/>
              <a:t>2/15/2012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E55756F-76B0-854A-AC66-28C2907A171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09074C6-6188-9449-BAF7-C16FDF18C4BC}" type="datetimeFigureOut">
              <a:rPr lang="en-US" smtClean="0"/>
              <a:pPr/>
              <a:t>2/15/2012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E55756F-76B0-854A-AC66-28C2907A17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pwc.k12.nf.ca/wadey/1206/weather/barometer.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mcPs_OdQOYU"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2821" y="5090200"/>
            <a:ext cx="8062912" cy="1752600"/>
          </a:xfrm>
        </p:spPr>
        <p:txBody>
          <a:bodyPr>
            <a:normAutofit/>
          </a:bodyPr>
          <a:lstStyle/>
          <a:p>
            <a:r>
              <a:rPr lang="en-US" sz="4000" dirty="0" smtClean="0"/>
              <a:t>Jesse Benoit &amp; Hailey Drew</a:t>
            </a:r>
          </a:p>
          <a:p>
            <a:r>
              <a:rPr lang="en-US" sz="4000" dirty="0" smtClean="0"/>
              <a:t>Chelsea Stride &amp; Freda </a:t>
            </a:r>
            <a:r>
              <a:rPr lang="en-US" sz="4000" dirty="0" err="1" smtClean="0"/>
              <a:t>Hinks</a:t>
            </a:r>
            <a:endParaRPr lang="en-US" sz="4000" dirty="0"/>
          </a:p>
        </p:txBody>
      </p:sp>
      <p:sp>
        <p:nvSpPr>
          <p:cNvPr id="2" name="Title 1"/>
          <p:cNvSpPr>
            <a:spLocks noGrp="1"/>
          </p:cNvSpPr>
          <p:nvPr>
            <p:ph type="ctrTitle"/>
          </p:nvPr>
        </p:nvSpPr>
        <p:spPr>
          <a:xfrm>
            <a:off x="0" y="547530"/>
            <a:ext cx="9144000" cy="1470025"/>
          </a:xfrm>
        </p:spPr>
        <p:txBody>
          <a:bodyPr>
            <a:noAutofit/>
          </a:bodyPr>
          <a:lstStyle/>
          <a:p>
            <a:r>
              <a:rPr lang="en-US" sz="5400" dirty="0" smtClean="0"/>
              <a:t/>
            </a:r>
            <a:br>
              <a:rPr lang="en-US" sz="5400" dirty="0" smtClean="0"/>
            </a:br>
            <a:r>
              <a:rPr lang="en-US" sz="5400" dirty="0" smtClean="0"/>
              <a:t/>
            </a:r>
            <a:br>
              <a:rPr lang="en-US" sz="5400" dirty="0" smtClean="0"/>
            </a:br>
            <a:r>
              <a:rPr lang="en-US" sz="5400" dirty="0" smtClean="0"/>
              <a:t>Chapter 13</a:t>
            </a:r>
            <a:br>
              <a:rPr lang="en-US" sz="5400" dirty="0" smtClean="0"/>
            </a:br>
            <a:r>
              <a:rPr lang="en-US" sz="4800" dirty="0" smtClean="0"/>
              <a:t>Global Weather Dynamics</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Balance</a:t>
            </a:r>
            <a:endParaRPr lang="en-US" dirty="0"/>
          </a:p>
        </p:txBody>
      </p:sp>
      <p:sp>
        <p:nvSpPr>
          <p:cNvPr id="3" name="Content Placeholder 2"/>
          <p:cNvSpPr>
            <a:spLocks noGrp="1"/>
          </p:cNvSpPr>
          <p:nvPr>
            <p:ph sz="quarter" idx="1"/>
          </p:nvPr>
        </p:nvSpPr>
        <p:spPr/>
        <p:txBody>
          <a:bodyPr/>
          <a:lstStyle/>
          <a:p>
            <a:r>
              <a:rPr lang="en-US" dirty="0" smtClean="0"/>
              <a:t> This incoming energy is equally balanced by energy leaving earth and going out into space. </a:t>
            </a:r>
          </a:p>
          <a:p>
            <a:r>
              <a:rPr lang="en-US" dirty="0" smtClean="0"/>
              <a:t>This </a:t>
            </a:r>
            <a:r>
              <a:rPr lang="en-US" b="1" dirty="0" smtClean="0"/>
              <a:t>energy balance</a:t>
            </a:r>
            <a:r>
              <a:rPr lang="en-US" dirty="0" smtClean="0"/>
              <a:t> keeps the average surface temperature of the earth at about 15</a:t>
            </a:r>
            <a:r>
              <a:rPr lang="en-US" baseline="30000" dirty="0" smtClean="0"/>
              <a:t>O</a:t>
            </a:r>
            <a:r>
              <a:rPr lang="en-US" dirty="0" smtClean="0"/>
              <a:t>C, which is high enough to allow for the wide diversity of living creatures on earth.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Balance</a:t>
            </a:r>
            <a:endParaRPr lang="en-US" dirty="0"/>
          </a:p>
        </p:txBody>
      </p:sp>
      <p:pic>
        <p:nvPicPr>
          <p:cNvPr id="4" name="Content Placeholder 3" descr="energy_balance.jpg"/>
          <p:cNvPicPr>
            <a:picLocks noGrp="1" noChangeAspect="1"/>
          </p:cNvPicPr>
          <p:nvPr>
            <p:ph sz="quarter" idx="1"/>
          </p:nvPr>
        </p:nvPicPr>
        <p:blipFill>
          <a:blip r:embed="rId2"/>
          <a:srcRect l="-19927" r="-19927"/>
          <a:stretch>
            <a:fillRect/>
          </a:stretch>
        </p:blipFill>
        <p:spPr>
          <a:xfrm>
            <a:off x="0" y="1666526"/>
            <a:ext cx="9081317" cy="504517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transfer and Radiation</a:t>
            </a:r>
            <a:endParaRPr lang="en-US" dirty="0"/>
          </a:p>
        </p:txBody>
      </p:sp>
      <p:sp>
        <p:nvSpPr>
          <p:cNvPr id="3" name="Content Placeholder 2"/>
          <p:cNvSpPr>
            <a:spLocks noGrp="1"/>
          </p:cNvSpPr>
          <p:nvPr>
            <p:ph sz="quarter" idx="1"/>
          </p:nvPr>
        </p:nvSpPr>
        <p:spPr/>
        <p:txBody>
          <a:bodyPr>
            <a:normAutofit/>
          </a:bodyPr>
          <a:lstStyle/>
          <a:p>
            <a:pPr>
              <a:buNone/>
            </a:pPr>
            <a:endParaRPr lang="en-US" dirty="0" smtClean="0"/>
          </a:p>
          <a:p>
            <a:r>
              <a:rPr lang="en-US" dirty="0" smtClean="0"/>
              <a:t>Energy transfer can occur in any of 4 different ways. They are all involved in the earth’s weather. </a:t>
            </a:r>
          </a:p>
          <a:p>
            <a:pPr>
              <a:buNone/>
            </a:pPr>
            <a:endParaRPr lang="en-US" dirty="0" smtClean="0"/>
          </a:p>
          <a:p>
            <a:r>
              <a:rPr lang="en-US" dirty="0" smtClean="0"/>
              <a:t>This is the transfer of energy by waves. </a:t>
            </a:r>
          </a:p>
          <a:p>
            <a:r>
              <a:rPr lang="en-US" dirty="0" smtClean="0"/>
              <a:t>This is the only type that </a:t>
            </a:r>
            <a:r>
              <a:rPr lang="en-US" b="1" dirty="0" smtClean="0"/>
              <a:t>does not require a medium</a:t>
            </a:r>
            <a:r>
              <a:rPr lang="en-US" dirty="0" smtClean="0"/>
              <a:t> like air or water to carry the waves.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Spectrum</a:t>
            </a:r>
            <a:endParaRPr lang="en-US" dirty="0"/>
          </a:p>
        </p:txBody>
      </p:sp>
      <p:sp>
        <p:nvSpPr>
          <p:cNvPr id="3" name="Content Placeholder 2"/>
          <p:cNvSpPr>
            <a:spLocks noGrp="1"/>
          </p:cNvSpPr>
          <p:nvPr>
            <p:ph sz="quarter" idx="1"/>
          </p:nvPr>
        </p:nvSpPr>
        <p:spPr/>
        <p:txBody>
          <a:bodyPr/>
          <a:lstStyle/>
          <a:p>
            <a:r>
              <a:rPr lang="en-US" dirty="0" smtClean="0"/>
              <a:t>They can travel through space therefore this is the method by which the sun’s energy reaches us here on earth. </a:t>
            </a:r>
          </a:p>
          <a:p>
            <a:r>
              <a:rPr lang="en-US" dirty="0" smtClean="0"/>
              <a:t>There are many forms of radiant energy that reaches us (note the </a:t>
            </a:r>
            <a:r>
              <a:rPr lang="en-US" b="1" dirty="0" smtClean="0"/>
              <a:t>electromagnetic spectrum</a:t>
            </a:r>
            <a:r>
              <a:rPr lang="en-US" dirty="0" smtClean="0"/>
              <a:t> in the text </a:t>
            </a:r>
            <a:r>
              <a:rPr lang="en-US" dirty="0" err="1" smtClean="0"/>
              <a:t>p</a:t>
            </a:r>
            <a:r>
              <a:rPr lang="en-US" dirty="0" smtClean="0"/>
              <a:t>. 504). </a:t>
            </a:r>
            <a:r>
              <a:rPr lang="en-US" dirty="0" err="1" smtClean="0"/>
              <a:t>Eg</a:t>
            </a:r>
            <a:r>
              <a:rPr lang="en-US" dirty="0" smtClean="0"/>
              <a:t>. </a:t>
            </a:r>
            <a:r>
              <a:rPr lang="en-US" smtClean="0"/>
              <a:t>Visible light, microwaves, infra-red, ultraviolet, X-rays</a:t>
            </a:r>
          </a:p>
          <a:p>
            <a:endParaRPr lang="en-US"/>
          </a:p>
        </p:txBody>
      </p:sp>
      <p:pic>
        <p:nvPicPr>
          <p:cNvPr id="1026" name="Picture 2"/>
          <p:cNvPicPr>
            <a:picLocks noChangeAspect="1" noChangeArrowheads="1"/>
          </p:cNvPicPr>
          <p:nvPr/>
        </p:nvPicPr>
        <p:blipFill>
          <a:blip r:embed="rId2"/>
          <a:srcRect/>
          <a:stretch>
            <a:fillRect/>
          </a:stretch>
        </p:blipFill>
        <p:spPr bwMode="auto">
          <a:xfrm>
            <a:off x="1532964" y="3532271"/>
            <a:ext cx="5704636" cy="3204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Conduction and convection</a:t>
            </a:r>
            <a:endParaRPr lang="en-US" dirty="0"/>
          </a:p>
        </p:txBody>
      </p:sp>
      <p:sp>
        <p:nvSpPr>
          <p:cNvPr id="3" name="Content Placeholder 2"/>
          <p:cNvSpPr>
            <a:spLocks noGrp="1"/>
          </p:cNvSpPr>
          <p:nvPr>
            <p:ph sz="quarter" idx="1"/>
          </p:nvPr>
        </p:nvSpPr>
        <p:spPr/>
        <p:txBody>
          <a:bodyPr>
            <a:normAutofit/>
          </a:bodyPr>
          <a:lstStyle/>
          <a:p>
            <a:r>
              <a:rPr lang="en-US" b="1" dirty="0" smtClean="0"/>
              <a:t>Conduction: </a:t>
            </a:r>
            <a:r>
              <a:rPr lang="en-US" dirty="0" smtClean="0"/>
              <a:t>Conduction is the transfer of energy through the collision of particles in a solid It occurs most easily through metals but to a lesser extent in other substances. </a:t>
            </a:r>
            <a:r>
              <a:rPr lang="en-US" dirty="0" err="1" smtClean="0"/>
              <a:t>Eg</a:t>
            </a:r>
            <a:r>
              <a:rPr lang="en-US" dirty="0" smtClean="0"/>
              <a:t> rock, soil, water</a:t>
            </a:r>
          </a:p>
          <a:p>
            <a:r>
              <a:rPr lang="en-US" b="1" dirty="0" smtClean="0"/>
              <a:t>Convection: </a:t>
            </a:r>
            <a:r>
              <a:rPr lang="en-US" dirty="0" smtClean="0"/>
              <a:t>Transfer of energy in a liquid. This liquid could be either a gas or water. The energy in convection is transferred vertically.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Convection, Conduction</a:t>
            </a:r>
            <a:endParaRPr lang="en-US" dirty="0"/>
          </a:p>
        </p:txBody>
      </p:sp>
      <p:pic>
        <p:nvPicPr>
          <p:cNvPr id="4" name="Picture 3"/>
          <p:cNvPicPr>
            <a:picLocks noChangeAspect="1"/>
          </p:cNvPicPr>
          <p:nvPr/>
        </p:nvPicPr>
        <p:blipFill>
          <a:blip r:embed="rId2"/>
          <a:stretch>
            <a:fillRect/>
          </a:stretch>
        </p:blipFill>
        <p:spPr>
          <a:xfrm>
            <a:off x="1714500" y="2378934"/>
            <a:ext cx="5715000" cy="43053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Advection</a:t>
            </a:r>
            <a:endParaRPr lang="en-US" dirty="0"/>
          </a:p>
        </p:txBody>
      </p:sp>
      <p:sp>
        <p:nvSpPr>
          <p:cNvPr id="3" name="Content Placeholder 2"/>
          <p:cNvSpPr>
            <a:spLocks noGrp="1"/>
          </p:cNvSpPr>
          <p:nvPr>
            <p:ph sz="quarter" idx="1"/>
          </p:nvPr>
        </p:nvSpPr>
        <p:spPr/>
        <p:txBody>
          <a:bodyPr>
            <a:normAutofit/>
          </a:bodyPr>
          <a:lstStyle/>
          <a:p>
            <a:r>
              <a:rPr lang="en-US" b="1" dirty="0" smtClean="0"/>
              <a:t>Advection: </a:t>
            </a:r>
            <a:r>
              <a:rPr lang="en-US" dirty="0" smtClean="0"/>
              <a:t>Transfer of energy in a liquid. This liquid could be either a gas or water. The energy in advection is transferred horizontally </a:t>
            </a:r>
          </a:p>
          <a:p>
            <a:endParaRPr lang="en-US" dirty="0" smtClean="0"/>
          </a:p>
          <a:p>
            <a:r>
              <a:rPr lang="en-US" dirty="0" smtClean="0"/>
              <a:t>All of these methods are important in understanding how weather systems operate and it is through these methods of energy transfer that help maintain the earth’s energy balance and distribute energy around the world.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Reflection and Absorption of Energy:</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What happens to the radiant energy from the sun that reaches the earth? Fig. 4, </a:t>
            </a:r>
            <a:r>
              <a:rPr lang="en-US" dirty="0" err="1" smtClean="0"/>
              <a:t>p</a:t>
            </a:r>
            <a:r>
              <a:rPr lang="en-US" dirty="0" smtClean="0"/>
              <a:t>. 506</a:t>
            </a:r>
          </a:p>
          <a:p>
            <a:pPr lvl="0"/>
            <a:r>
              <a:rPr lang="en-US" dirty="0" smtClean="0"/>
              <a:t>27% is reflected by clouds and never reaches the earth’s surface. </a:t>
            </a:r>
          </a:p>
          <a:p>
            <a:pPr lvl="0"/>
            <a:r>
              <a:rPr lang="en-US" dirty="0" smtClean="0"/>
              <a:t>3% is reflected off the earth’s surface back into space. </a:t>
            </a:r>
          </a:p>
          <a:p>
            <a:pPr lvl="0"/>
            <a:r>
              <a:rPr lang="en-US" dirty="0" smtClean="0"/>
              <a:t>The land and oceans absorb 50% of the sun’s energy. </a:t>
            </a:r>
          </a:p>
          <a:p>
            <a:pPr lvl="0"/>
            <a:r>
              <a:rPr lang="en-US" dirty="0" smtClean="0"/>
              <a:t>The clouds absorb 20% of this energy.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Continued </a:t>
            </a:r>
            <a:endParaRPr lang="en-US" dirty="0"/>
          </a:p>
        </p:txBody>
      </p:sp>
      <p:sp>
        <p:nvSpPr>
          <p:cNvPr id="3" name="Content Placeholder 2"/>
          <p:cNvSpPr>
            <a:spLocks noGrp="1"/>
          </p:cNvSpPr>
          <p:nvPr>
            <p:ph sz="quarter" idx="1"/>
          </p:nvPr>
        </p:nvSpPr>
        <p:spPr/>
        <p:txBody>
          <a:bodyPr>
            <a:normAutofit/>
          </a:bodyPr>
          <a:lstStyle/>
          <a:p>
            <a:r>
              <a:rPr lang="en-US" dirty="0" smtClean="0"/>
              <a:t>Much of the energy that reaches the earth is reflected back and some is absorbed. How much is reflected back depends on the </a:t>
            </a:r>
            <a:r>
              <a:rPr lang="en-US" b="1" dirty="0" err="1" smtClean="0"/>
              <a:t>albedo</a:t>
            </a:r>
            <a:r>
              <a:rPr lang="en-US" dirty="0" smtClean="0"/>
              <a:t> of the material the radiant energy hits. (</a:t>
            </a:r>
            <a:r>
              <a:rPr lang="en-US" b="1" dirty="0" err="1" smtClean="0"/>
              <a:t>albedo</a:t>
            </a:r>
            <a:r>
              <a:rPr lang="en-US" b="1" dirty="0" smtClean="0"/>
              <a:t> </a:t>
            </a:r>
            <a:r>
              <a:rPr lang="en-US" dirty="0" smtClean="0"/>
              <a:t>– ability to reflect radiant energy). </a:t>
            </a:r>
            <a:r>
              <a:rPr lang="en-US" dirty="0" err="1" smtClean="0"/>
              <a:t>Eg</a:t>
            </a:r>
            <a:r>
              <a:rPr lang="en-US" dirty="0" smtClean="0"/>
              <a:t>. White snow – high </a:t>
            </a:r>
            <a:r>
              <a:rPr lang="en-US" dirty="0" err="1" smtClean="0"/>
              <a:t>albedo</a:t>
            </a:r>
            <a:r>
              <a:rPr lang="en-US" dirty="0" smtClean="0"/>
              <a:t>, Black soil – low </a:t>
            </a:r>
            <a:r>
              <a:rPr lang="en-US" dirty="0" err="1" smtClean="0"/>
              <a:t>albedo</a:t>
            </a:r>
            <a:endParaRPr lang="en-US" dirty="0" smtClean="0"/>
          </a:p>
          <a:p>
            <a:endParaRPr lang="en-US" dirty="0" smtClean="0"/>
          </a:p>
          <a:p>
            <a:r>
              <a:rPr lang="en-US" dirty="0" smtClean="0"/>
              <a:t>Objects that absorb energy and become warmer are known as </a:t>
            </a:r>
            <a:r>
              <a:rPr lang="en-US" b="1" dirty="0" smtClean="0"/>
              <a:t>heat sinks</a:t>
            </a:r>
            <a:r>
              <a:rPr lang="en-US" dirty="0" smtClean="0"/>
              <a:t>. Some materials are better than others.</a:t>
            </a:r>
          </a:p>
          <a:p>
            <a:r>
              <a:rPr lang="en-US" dirty="0" smtClean="0"/>
              <a:t>Example – water is better than land at absorbing, and retaining heat energy.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Capacity</a:t>
            </a:r>
            <a:endParaRPr lang="en-US" dirty="0"/>
          </a:p>
        </p:txBody>
      </p:sp>
      <p:sp>
        <p:nvSpPr>
          <p:cNvPr id="3" name="Content Placeholder 2"/>
          <p:cNvSpPr>
            <a:spLocks noGrp="1"/>
          </p:cNvSpPr>
          <p:nvPr>
            <p:ph sz="quarter" idx="1"/>
          </p:nvPr>
        </p:nvSpPr>
        <p:spPr/>
        <p:txBody>
          <a:bodyPr>
            <a:normAutofit/>
          </a:bodyPr>
          <a:lstStyle/>
          <a:p>
            <a:r>
              <a:rPr lang="en-US" dirty="0" smtClean="0"/>
              <a:t>How good a heat sink a substance is depends largely on its heat capacity. </a:t>
            </a:r>
          </a:p>
          <a:p>
            <a:r>
              <a:rPr lang="en-US" b="1" dirty="0" smtClean="0"/>
              <a:t>Heat capacity</a:t>
            </a:r>
            <a:r>
              <a:rPr lang="en-US" dirty="0" smtClean="0"/>
              <a:t> – a measure of how much heat energy it must absorb to increase its temperature or how much energy it lost when it decreases in temperature. Fig. 5, </a:t>
            </a:r>
            <a:r>
              <a:rPr lang="en-US" dirty="0" err="1" smtClean="0"/>
              <a:t>p</a:t>
            </a:r>
            <a:r>
              <a:rPr lang="en-US" dirty="0" smtClean="0"/>
              <a:t>. 506</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2428875" y="3722594"/>
            <a:ext cx="428625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Earth:</a:t>
            </a:r>
            <a:endParaRPr lang="en-US" sz="5400" dirty="0"/>
          </a:p>
        </p:txBody>
      </p:sp>
      <p:sp>
        <p:nvSpPr>
          <p:cNvPr id="3" name="Content Placeholder 2"/>
          <p:cNvSpPr>
            <a:spLocks noGrp="1"/>
          </p:cNvSpPr>
          <p:nvPr>
            <p:ph sz="quarter" idx="1"/>
          </p:nvPr>
        </p:nvSpPr>
        <p:spPr/>
        <p:txBody>
          <a:bodyPr>
            <a:normAutofit fontScale="85000" lnSpcReduction="10000"/>
          </a:bodyPr>
          <a:lstStyle/>
          <a:p>
            <a:pPr>
              <a:buNone/>
            </a:pPr>
            <a:endParaRPr lang="en-US" dirty="0" smtClean="0"/>
          </a:p>
          <a:p>
            <a:pPr lvl="0"/>
            <a:r>
              <a:rPr lang="en-US" dirty="0" smtClean="0"/>
              <a:t>The earth is tilted on a rotating axis by 23.5</a:t>
            </a:r>
            <a:r>
              <a:rPr lang="en-US" baseline="30000" dirty="0" smtClean="0"/>
              <a:t>o</a:t>
            </a:r>
            <a:r>
              <a:rPr lang="en-US" dirty="0" smtClean="0"/>
              <a:t> (the axis is a line from N to S pole). </a:t>
            </a:r>
          </a:p>
          <a:p>
            <a:pPr lvl="0"/>
            <a:r>
              <a:rPr lang="en-US" dirty="0" smtClean="0"/>
              <a:t>Earth revolves around the sun in an elliptical path. </a:t>
            </a:r>
          </a:p>
          <a:p>
            <a:pPr lvl="0"/>
            <a:r>
              <a:rPr lang="en-US" dirty="0" smtClean="0"/>
              <a:t>70% of the earth’s surface is water. 320 million cubic miles.</a:t>
            </a:r>
          </a:p>
          <a:p>
            <a:pPr lvl="0"/>
            <a:r>
              <a:rPr lang="en-US" dirty="0" smtClean="0"/>
              <a:t>30% is land with varying landforms. </a:t>
            </a:r>
          </a:p>
          <a:p>
            <a:pPr lvl="0"/>
            <a:r>
              <a:rPr lang="en-US" dirty="0" smtClean="0"/>
              <a:t>Has an atmosphere that contains air, water vapor, particles of dust and chemicals. </a:t>
            </a:r>
          </a:p>
          <a:p>
            <a:endParaRPr lang="en-US" dirty="0"/>
          </a:p>
        </p:txBody>
      </p:sp>
      <p:pic>
        <p:nvPicPr>
          <p:cNvPr id="5" name="Content Placeholder 3" descr="pete-turner-the-earth.jpg"/>
          <p:cNvPicPr>
            <a:picLocks noGrp="1" noChangeAspect="1"/>
          </p:cNvPicPr>
          <p:nvPr>
            <p:ph sz="quarter" idx="2"/>
          </p:nvPr>
        </p:nvPicPr>
        <p:blipFill>
          <a:blip r:embed="rId2"/>
          <a:stretch>
            <a:fillRect/>
          </a:stretch>
        </p:blipFill>
        <p:spPr>
          <a:xfrm>
            <a:off x="5203825" y="1590675"/>
            <a:ext cx="3209925" cy="428625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Sinks</a:t>
            </a:r>
            <a:endParaRPr lang="en-US" dirty="0"/>
          </a:p>
        </p:txBody>
      </p:sp>
      <p:sp>
        <p:nvSpPr>
          <p:cNvPr id="3" name="Content Placeholder 2"/>
          <p:cNvSpPr>
            <a:spLocks noGrp="1"/>
          </p:cNvSpPr>
          <p:nvPr>
            <p:ph sz="quarter" idx="1"/>
          </p:nvPr>
        </p:nvSpPr>
        <p:spPr/>
        <p:txBody>
          <a:bodyPr/>
          <a:lstStyle/>
          <a:p>
            <a:pPr lvl="0"/>
            <a:r>
              <a:rPr lang="en-US" b="1" dirty="0" smtClean="0"/>
              <a:t>Soil and rock are poor heat sinks</a:t>
            </a:r>
            <a:r>
              <a:rPr lang="en-US" dirty="0" smtClean="0"/>
              <a:t> – low heat capacity </a:t>
            </a:r>
          </a:p>
          <a:p>
            <a:pPr lvl="0"/>
            <a:r>
              <a:rPr lang="en-US" b="1" dirty="0" smtClean="0"/>
              <a:t>Water is a good heat sink</a:t>
            </a:r>
            <a:r>
              <a:rPr lang="en-US" dirty="0" smtClean="0"/>
              <a:t> – high heat capacity because it can hold a lot more heat. Because of this large bodies of water greatly affect weather and climate.</a:t>
            </a:r>
          </a:p>
          <a:p>
            <a:endParaRPr lang="en-US" dirty="0"/>
          </a:p>
        </p:txBody>
      </p:sp>
      <p:pic>
        <p:nvPicPr>
          <p:cNvPr id="3074" name="Picture 2"/>
          <p:cNvPicPr>
            <a:picLocks noChangeAspect="1" noChangeArrowheads="1"/>
          </p:cNvPicPr>
          <p:nvPr/>
        </p:nvPicPr>
        <p:blipFill>
          <a:blip r:embed="rId2"/>
          <a:srcRect/>
          <a:stretch>
            <a:fillRect/>
          </a:stretch>
        </p:blipFill>
        <p:spPr bwMode="auto">
          <a:xfrm>
            <a:off x="2622175" y="3240740"/>
            <a:ext cx="3334871" cy="33348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Seasons.</a:t>
            </a:r>
            <a:endParaRPr lang="en-US" dirty="0"/>
          </a:p>
        </p:txBody>
      </p:sp>
      <p:sp>
        <p:nvSpPr>
          <p:cNvPr id="3" name="Content Placeholder 2"/>
          <p:cNvSpPr>
            <a:spLocks noGrp="1"/>
          </p:cNvSpPr>
          <p:nvPr>
            <p:ph sz="quarter" idx="1"/>
          </p:nvPr>
        </p:nvSpPr>
        <p:spPr/>
        <p:txBody>
          <a:bodyPr>
            <a:normAutofit/>
          </a:bodyPr>
          <a:lstStyle/>
          <a:p>
            <a:r>
              <a:rPr lang="en-US" b="1" dirty="0" smtClean="0"/>
              <a:t>Seasons and the Angle of Sunlight:</a:t>
            </a:r>
            <a:r>
              <a:rPr lang="en-US" dirty="0" smtClean="0"/>
              <a:t> Our changing seasons and the resulting weather changes depend upon the Earth’s revolution around the sun combined with the tilt of the earth’s axis. Fig. 1, </a:t>
            </a:r>
            <a:r>
              <a:rPr lang="en-US" dirty="0" err="1" smtClean="0"/>
              <a:t>p</a:t>
            </a:r>
            <a:r>
              <a:rPr lang="en-US" dirty="0" smtClean="0"/>
              <a:t>. 508</a:t>
            </a:r>
          </a:p>
          <a:p>
            <a:pPr>
              <a:buNone/>
            </a:pPr>
            <a:endParaRPr lang="en-US" dirty="0" smtClean="0"/>
          </a:p>
          <a:p>
            <a:r>
              <a:rPr lang="en-US" b="1" dirty="0" smtClean="0"/>
              <a:t>Summer Solstice</a:t>
            </a:r>
            <a:r>
              <a:rPr lang="en-US" dirty="0" smtClean="0"/>
              <a:t>: Occurs around June 21 and it occurs when the northern hemisphere has summer and it is winter in the southern hemisphere. The earth is tilted towards the sun. The Sun is over the Tropic of Cancer.  </a:t>
            </a:r>
            <a:r>
              <a:rPr lang="en-US" b="1" dirty="0" smtClean="0"/>
              <a:t>The longest day of the year in the northern hemisphere.</a:t>
            </a:r>
            <a:r>
              <a:rPr lang="en-US" dirty="0" smtClean="0"/>
              <a:t>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Solstice</a:t>
            </a:r>
            <a:endParaRPr lang="en-US" dirty="0"/>
          </a:p>
        </p:txBody>
      </p:sp>
      <p:sp>
        <p:nvSpPr>
          <p:cNvPr id="3" name="Content Placeholder 2"/>
          <p:cNvSpPr>
            <a:spLocks noGrp="1"/>
          </p:cNvSpPr>
          <p:nvPr>
            <p:ph sz="quarter" idx="1"/>
          </p:nvPr>
        </p:nvSpPr>
        <p:spPr/>
        <p:txBody>
          <a:bodyPr>
            <a:normAutofit/>
          </a:bodyPr>
          <a:lstStyle/>
          <a:p>
            <a:r>
              <a:rPr lang="en-US" b="1" dirty="0" smtClean="0"/>
              <a:t>Winter Solstice</a:t>
            </a:r>
            <a:r>
              <a:rPr lang="en-US" dirty="0" smtClean="0"/>
              <a:t>: Occurs around December 21 and it is winter in the northern hemisphere and it is summer in the southern hemisphere. The earth is tilted away from the sun. The sun is over the Tropic of Capricorn. </a:t>
            </a:r>
            <a:r>
              <a:rPr lang="en-US" b="1" dirty="0" smtClean="0"/>
              <a:t>The shortest day of the year in the northern hemisphere. </a:t>
            </a:r>
            <a:endParaRPr lang="en-US" dirty="0" smtClean="0"/>
          </a:p>
          <a:p>
            <a:r>
              <a:rPr lang="en-US" b="1" dirty="0" smtClean="0"/>
              <a:t>Vernal Equinox</a:t>
            </a:r>
            <a:r>
              <a:rPr lang="en-US" dirty="0" smtClean="0"/>
              <a:t>: Occurs around March 21 and it is spring in the northern hemisphere Sun hits the earth at the equator. </a:t>
            </a:r>
            <a:r>
              <a:rPr lang="en-US" b="1" dirty="0" smtClean="0"/>
              <a:t>Equal length day and night.</a:t>
            </a:r>
            <a:r>
              <a:rPr lang="en-US" dirty="0" smtClean="0"/>
              <a:t>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Autumnal Equinox</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Occurs around September 21 and it is fall in the northern hemisphere Sun hits the earth at the equator. </a:t>
            </a:r>
            <a:r>
              <a:rPr lang="en-US" b="1" dirty="0" smtClean="0"/>
              <a:t>Equal length day and night.</a:t>
            </a:r>
            <a:r>
              <a:rPr lang="en-US" dirty="0" smtClean="0"/>
              <a:t>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Seasons</a:t>
            </a:r>
            <a:endParaRPr lang="en-CA" dirty="0"/>
          </a:p>
        </p:txBody>
      </p:sp>
      <p:pic>
        <p:nvPicPr>
          <p:cNvPr id="5" name="Picture 2"/>
          <p:cNvPicPr>
            <a:picLocks noGrp="1" noChangeAspect="1" noChangeArrowheads="1"/>
          </p:cNvPicPr>
          <p:nvPr>
            <p:ph sz="quarter" idx="1"/>
          </p:nvPr>
        </p:nvPicPr>
        <p:blipFill>
          <a:blip r:embed="rId2"/>
          <a:srcRect/>
          <a:stretch>
            <a:fillRect/>
          </a:stretch>
        </p:blipFill>
        <p:spPr bwMode="auto">
          <a:xfrm>
            <a:off x="578224" y="1417638"/>
            <a:ext cx="7853082" cy="526414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a:t>
            </a:r>
            <a:endParaRPr lang="en-US" dirty="0"/>
          </a:p>
        </p:txBody>
      </p:sp>
      <p:sp>
        <p:nvSpPr>
          <p:cNvPr id="3" name="Content Placeholder 2"/>
          <p:cNvSpPr>
            <a:spLocks noGrp="1"/>
          </p:cNvSpPr>
          <p:nvPr>
            <p:ph sz="quarter" idx="1"/>
          </p:nvPr>
        </p:nvSpPr>
        <p:spPr>
          <a:xfrm>
            <a:off x="914400" y="1447799"/>
            <a:ext cx="7772400" cy="5195047"/>
          </a:xfrm>
        </p:spPr>
        <p:txBody>
          <a:bodyPr>
            <a:normAutofit fontScale="92500"/>
          </a:bodyPr>
          <a:lstStyle/>
          <a:p>
            <a:r>
              <a:rPr lang="en-US" b="1" dirty="0" smtClean="0"/>
              <a:t>The Atmosphere:</a:t>
            </a:r>
            <a:r>
              <a:rPr lang="en-US" dirty="0" smtClean="0"/>
              <a:t> the blanket of air and moisture that surrounds the earth. </a:t>
            </a:r>
          </a:p>
          <a:p>
            <a:r>
              <a:rPr lang="en-US" dirty="0" smtClean="0"/>
              <a:t>The </a:t>
            </a:r>
            <a:r>
              <a:rPr lang="en-US" b="1" dirty="0" smtClean="0"/>
              <a:t>atmosphere’s composition</a:t>
            </a:r>
            <a:r>
              <a:rPr lang="en-US" dirty="0" smtClean="0"/>
              <a:t> </a:t>
            </a:r>
          </a:p>
          <a:p>
            <a:pPr lvl="1"/>
            <a:r>
              <a:rPr lang="en-US" b="1" dirty="0" smtClean="0"/>
              <a:t>78% Nitrogen</a:t>
            </a:r>
          </a:p>
          <a:p>
            <a:pPr lvl="1"/>
            <a:r>
              <a:rPr lang="en-US" b="1" dirty="0" smtClean="0"/>
              <a:t> 21% Oxygen.</a:t>
            </a:r>
            <a:r>
              <a:rPr lang="en-US" dirty="0" smtClean="0"/>
              <a:t> </a:t>
            </a:r>
          </a:p>
          <a:p>
            <a:pPr lvl="1"/>
            <a:r>
              <a:rPr lang="en-US" b="1" dirty="0" smtClean="0"/>
              <a:t>1% are other gases</a:t>
            </a:r>
            <a:r>
              <a:rPr lang="en-US" dirty="0" smtClean="0"/>
              <a:t> </a:t>
            </a:r>
          </a:p>
          <a:p>
            <a:pPr lvl="2"/>
            <a:r>
              <a:rPr lang="en-US" dirty="0" smtClean="0"/>
              <a:t>(Carbon Dioxide, Argon, Neon, Helium, Krypton, Hydrogen, and Ozone.  </a:t>
            </a:r>
          </a:p>
          <a:p>
            <a:pPr lvl="1"/>
            <a:r>
              <a:rPr lang="en-US" dirty="0" smtClean="0"/>
              <a:t>Air also contains water </a:t>
            </a:r>
            <a:r>
              <a:rPr lang="en-US" dirty="0" err="1" smtClean="0"/>
              <a:t>vapour</a:t>
            </a:r>
            <a:r>
              <a:rPr lang="en-US" dirty="0" smtClean="0"/>
              <a:t> which can be as high as 3% at </a:t>
            </a:r>
            <a:r>
              <a:rPr lang="en-US" dirty="0" err="1" smtClean="0"/>
              <a:t>sealevel</a:t>
            </a:r>
            <a:r>
              <a:rPr lang="en-US" dirty="0" smtClean="0"/>
              <a:t>. </a:t>
            </a:r>
          </a:p>
          <a:p>
            <a:r>
              <a:rPr lang="en-US" dirty="0" smtClean="0"/>
              <a:t>The atmosphere has a number of layers each with its own properties. As the altitude (distance above sea-level) increases we move into these different layers </a:t>
            </a:r>
          </a:p>
          <a:p>
            <a:r>
              <a:rPr lang="en-US" dirty="0" smtClean="0"/>
              <a:t>It is most dense at sea level because of the pressure of pushes the molecules closer together.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Troposphere:</a:t>
            </a:r>
            <a:endParaRPr lang="en-US" dirty="0"/>
          </a:p>
        </p:txBody>
      </p:sp>
      <p:sp>
        <p:nvSpPr>
          <p:cNvPr id="3" name="Content Placeholder 2"/>
          <p:cNvSpPr>
            <a:spLocks noGrp="1"/>
          </p:cNvSpPr>
          <p:nvPr>
            <p:ph sz="quarter" idx="1"/>
          </p:nvPr>
        </p:nvSpPr>
        <p:spPr/>
        <p:txBody>
          <a:bodyPr>
            <a:normAutofit/>
          </a:bodyPr>
          <a:lstStyle/>
          <a:p>
            <a:pPr>
              <a:buNone/>
            </a:pPr>
            <a:endParaRPr lang="en-US" dirty="0" smtClean="0"/>
          </a:p>
          <a:p>
            <a:r>
              <a:rPr lang="en-US" dirty="0" smtClean="0"/>
              <a:t>	Layer closest to the earth’s surface it extends to an altitude of about 16 km at the equator and about 8 km at the poles The atmosphere is thicker at the equator than at the poles due to the warmer temperatures which causes the are to expand and to the spinning of the earth on </a:t>
            </a:r>
            <a:r>
              <a:rPr lang="en-US" dirty="0" err="1" smtClean="0"/>
              <a:t>itsaxis</a:t>
            </a:r>
            <a:r>
              <a:rPr lang="en-US" dirty="0" smtClean="0"/>
              <a:t>.  The temperature is from 15</a:t>
            </a:r>
            <a:r>
              <a:rPr lang="en-US" baseline="30000" dirty="0" smtClean="0"/>
              <a:t>o</a:t>
            </a:r>
            <a:r>
              <a:rPr lang="en-US" dirty="0" smtClean="0"/>
              <a:t>C at the surface to -50</a:t>
            </a:r>
            <a:r>
              <a:rPr lang="en-US" baseline="30000" dirty="0" smtClean="0"/>
              <a:t>o</a:t>
            </a:r>
            <a:r>
              <a:rPr lang="en-US" dirty="0" smtClean="0"/>
              <a:t>C at the top.</a:t>
            </a:r>
          </a:p>
          <a:p>
            <a:pPr>
              <a:buNone/>
            </a:pPr>
            <a:endParaRPr lang="en-US" dirty="0" smtClean="0"/>
          </a:p>
          <a:p>
            <a:r>
              <a:rPr lang="en-US" dirty="0" smtClean="0"/>
              <a:t>It contains most of the atmosphere’s moisture and is responsible for our weather patterns. </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t>
            </a:r>
            <a:r>
              <a:rPr lang="en-US" b="1" dirty="0" err="1" smtClean="0"/>
              <a:t>Tropopause</a:t>
            </a:r>
            <a:r>
              <a:rPr lang="en-US" b="1" dirty="0" smtClean="0"/>
              <a:t> </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This is a very thin layer that separates the troposphere from the stratosphere. Here the temperature increases rather than decreases due to the amount of ozone, which absorbs more ultraviolet radiation and therefore increase the temperature. </a:t>
            </a:r>
          </a:p>
          <a:p>
            <a:r>
              <a:rPr lang="en-US" dirty="0" smtClean="0"/>
              <a:t>	This increased temperature in the </a:t>
            </a:r>
            <a:r>
              <a:rPr lang="en-US" dirty="0" err="1" smtClean="0"/>
              <a:t>Tropopause</a:t>
            </a:r>
            <a:r>
              <a:rPr lang="en-US" dirty="0" smtClean="0"/>
              <a:t> is important because the higher this temperature the more separation there is between the troposphere and the next layer.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Stratosphere:</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	This layer contains very little moisture and extends for some 50 Km. It exists from about 12 Km to 50 Km. It contains more Ozone</a:t>
            </a:r>
            <a:r>
              <a:rPr lang="en-US" b="1" dirty="0" smtClean="0"/>
              <a:t> </a:t>
            </a:r>
            <a:r>
              <a:rPr lang="en-US" dirty="0" smtClean="0"/>
              <a:t>than any other layer.  </a:t>
            </a:r>
          </a:p>
          <a:p>
            <a:r>
              <a:rPr lang="en-US" dirty="0" smtClean="0"/>
              <a:t> </a:t>
            </a:r>
            <a:r>
              <a:rPr lang="en-US" b="1" dirty="0" smtClean="0"/>
              <a:t>Ozone</a:t>
            </a:r>
            <a:r>
              <a:rPr lang="en-US" dirty="0" smtClean="0"/>
              <a:t> is the gas which absorbs most of the ultraviolet radiation from the sun and prevents it from reaching the earth’s surface where it can cause great damage to living creatures. </a:t>
            </a:r>
          </a:p>
          <a:p>
            <a:pPr>
              <a:buNone/>
            </a:pPr>
            <a:endParaRPr lang="en-US" dirty="0" smtClean="0"/>
          </a:p>
          <a:p>
            <a:r>
              <a:rPr lang="en-US" dirty="0" smtClean="0"/>
              <a:t>	The temperature in the stratosphere increases rather than decreases to a value of approx. 10 degrees C.</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The Mesosphere:</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	This is the middle layer (</a:t>
            </a:r>
            <a:r>
              <a:rPr lang="en-US" dirty="0" err="1" smtClean="0"/>
              <a:t>meso</a:t>
            </a:r>
            <a:r>
              <a:rPr lang="en-US" dirty="0" smtClean="0"/>
              <a:t> – means middle) of the earth’s atmosphere. Concentration of this layer is similar to the others with the exception of a lack of ozone and water vapor.</a:t>
            </a:r>
          </a:p>
          <a:p>
            <a:endParaRPr lang="en-US" dirty="0" smtClean="0"/>
          </a:p>
          <a:p>
            <a:r>
              <a:rPr lang="en-US" dirty="0" smtClean="0"/>
              <a:t> The temperature in the mesosphere is very cold reaching as low as -75 degrees C.  The density of the gases at this level is very low, and this layer extends from about 50 to 80 km.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Weather and Climate:</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25000" lnSpcReduction="20000"/>
          </a:bodyPr>
          <a:lstStyle/>
          <a:p>
            <a:r>
              <a:rPr lang="en-US" sz="11200" b="1" dirty="0" smtClean="0"/>
              <a:t>Weather</a:t>
            </a:r>
            <a:r>
              <a:rPr lang="en-US" sz="11200" dirty="0" smtClean="0"/>
              <a:t> – is a set of environmental conditions encountered from day to day.  </a:t>
            </a:r>
          </a:p>
          <a:p>
            <a:r>
              <a:rPr lang="en-US" sz="11200" dirty="0" err="1" smtClean="0"/>
              <a:t>Eg</a:t>
            </a:r>
            <a:r>
              <a:rPr lang="en-US" sz="11200" dirty="0" smtClean="0"/>
              <a:t>. A week’s weather in St. John’s in January could be mild, rainy, with a temperature of 2</a:t>
            </a:r>
            <a:r>
              <a:rPr lang="en-US" sz="11200" baseline="30000" dirty="0" smtClean="0"/>
              <a:t>O</a:t>
            </a:r>
            <a:r>
              <a:rPr lang="en-US" sz="11200" dirty="0" smtClean="0"/>
              <a:t>C</a:t>
            </a:r>
          </a:p>
          <a:p>
            <a:pPr>
              <a:buNone/>
            </a:pPr>
            <a:endParaRPr lang="en-US" sz="11200" dirty="0" smtClean="0"/>
          </a:p>
          <a:p>
            <a:r>
              <a:rPr lang="en-US" sz="11200" b="1" dirty="0" smtClean="0"/>
              <a:t>Climate </a:t>
            </a:r>
            <a:r>
              <a:rPr lang="en-US" sz="11200" dirty="0" smtClean="0"/>
              <a:t>– is a set of environmental conditions averaged over many years. </a:t>
            </a:r>
          </a:p>
          <a:p>
            <a:r>
              <a:rPr lang="en-US" sz="11200" dirty="0" err="1" smtClean="0"/>
              <a:t>Eg</a:t>
            </a:r>
            <a:r>
              <a:rPr lang="en-US" sz="11200" dirty="0" smtClean="0"/>
              <a:t>.  The climate in St. John’s in January is cold, snowy, windy, with an average day time temperature of -5 </a:t>
            </a:r>
            <a:r>
              <a:rPr lang="en-US" sz="11200" baseline="30000" dirty="0" smtClean="0"/>
              <a:t>O</a:t>
            </a:r>
            <a:r>
              <a:rPr lang="en-US" sz="11200" dirty="0" smtClean="0"/>
              <a:t>C (averaged from years of data</a:t>
            </a:r>
            <a:r>
              <a:rPr lang="en-US" sz="2800" dirty="0" smtClean="0"/>
              <a:t>)</a:t>
            </a:r>
          </a:p>
          <a:p>
            <a:endParaRPr lang="en-US" sz="14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Exosphere   and Stratosphere</a:t>
            </a:r>
            <a:endParaRPr lang="en-US" dirty="0"/>
          </a:p>
        </p:txBody>
      </p:sp>
      <p:pic>
        <p:nvPicPr>
          <p:cNvPr id="4" name="Content Placeholder 3" descr="exosphere.jpg"/>
          <p:cNvPicPr>
            <a:picLocks noGrp="1" noChangeAspect="1"/>
          </p:cNvPicPr>
          <p:nvPr>
            <p:ph sz="quarter" idx="1"/>
          </p:nvPr>
        </p:nvPicPr>
        <p:blipFill>
          <a:blip r:embed="rId2"/>
          <a:srcRect l="-80337" r="-80337"/>
          <a:stretch>
            <a:fillRect/>
          </a:stretch>
        </p:blipFill>
        <p:spPr>
          <a:xfrm>
            <a:off x="-3278810" y="1284203"/>
            <a:ext cx="11017039" cy="5356101"/>
          </a:xfrm>
        </p:spPr>
      </p:pic>
      <p:pic>
        <p:nvPicPr>
          <p:cNvPr id="5" name="Picture 4" descr="ouh.jpg"/>
          <p:cNvPicPr>
            <a:picLocks noChangeAspect="1"/>
          </p:cNvPicPr>
          <p:nvPr/>
        </p:nvPicPr>
        <p:blipFill>
          <a:blip r:embed="rId3"/>
          <a:stretch>
            <a:fillRect/>
          </a:stretch>
        </p:blipFill>
        <p:spPr>
          <a:xfrm>
            <a:off x="4876800" y="1284203"/>
            <a:ext cx="4012482" cy="535610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Thermosphere:</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b="1" dirty="0" smtClean="0"/>
              <a:t> </a:t>
            </a:r>
            <a:endParaRPr lang="en-US" dirty="0" smtClean="0"/>
          </a:p>
          <a:p>
            <a:r>
              <a:rPr lang="en-US" dirty="0" smtClean="0"/>
              <a:t>	As its name implies the temperature in the thermosphere is much higher. Its average temperature is around 30 degrees C. This increased temperature is due to the fact that this layer absorbs x-rays (the highest energy electromagnetic radiation).</a:t>
            </a:r>
          </a:p>
          <a:p>
            <a:pPr>
              <a:buNone/>
            </a:pPr>
            <a:endParaRPr lang="en-US" dirty="0" smtClean="0"/>
          </a:p>
          <a:p>
            <a:r>
              <a:rPr lang="en-US" dirty="0" smtClean="0"/>
              <a:t> It is also called the </a:t>
            </a:r>
            <a:r>
              <a:rPr lang="en-US" b="1" dirty="0" smtClean="0"/>
              <a:t>ionosphere</a:t>
            </a:r>
            <a:r>
              <a:rPr lang="en-US" dirty="0" smtClean="0"/>
              <a:t> because the radiation from the sun causes the molecules to become ionized. This produces the auroras, the northern lights and southern lights. This layer extends from 80 to 500 km.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Exosphere:</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Very thin outer layer where there is almost no atmosphere at all. The most common element in this layer is hydrogen. The temperature is cold and it can be called outer space. </a:t>
            </a:r>
          </a:p>
          <a:p>
            <a:r>
              <a:rPr lang="en-US" dirty="0" smtClean="0"/>
              <a:t>Notice that in each layer the temperature will either increase or decrease. The change in temperature over a distance is known as a </a:t>
            </a:r>
            <a:r>
              <a:rPr lang="en-US" b="1" dirty="0" smtClean="0"/>
              <a:t>temperature gradient</a:t>
            </a:r>
            <a:r>
              <a:rPr lang="en-US" dirty="0" smtClean="0"/>
              <a:t>. </a:t>
            </a:r>
          </a:p>
          <a:p>
            <a:r>
              <a:rPr lang="en-US" dirty="0" err="1" smtClean="0"/>
              <a:t>Eg</a:t>
            </a:r>
            <a:r>
              <a:rPr lang="en-US" dirty="0" smtClean="0"/>
              <a:t>. The temperature gradient for the troposphere is about -6 </a:t>
            </a:r>
            <a:r>
              <a:rPr lang="en-US" baseline="30000" dirty="0" err="1" smtClean="0"/>
              <a:t>o</a:t>
            </a:r>
            <a:r>
              <a:rPr lang="en-US" dirty="0" err="1" smtClean="0"/>
              <a:t>C</a:t>
            </a:r>
            <a:r>
              <a:rPr lang="en-US" dirty="0" smtClean="0"/>
              <a:t> for every 1000 </a:t>
            </a:r>
            <a:r>
              <a:rPr lang="en-US" dirty="0" err="1" smtClean="0"/>
              <a:t>metres</a:t>
            </a:r>
            <a:r>
              <a:rPr lang="en-US" dirty="0" smtClean="0"/>
              <a: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Supporting Life on earth</a:t>
            </a:r>
            <a:r>
              <a:rPr lang="en-US" dirty="0" smtClean="0"/>
              <a:t/>
            </a:r>
            <a:br>
              <a:rPr lang="en-US" dirty="0" smtClean="0"/>
            </a:br>
            <a:endParaRPr lang="en-US" dirty="0"/>
          </a:p>
        </p:txBody>
      </p:sp>
      <p:sp>
        <p:nvSpPr>
          <p:cNvPr id="3" name="Content Placeholder 2"/>
          <p:cNvSpPr>
            <a:spLocks noGrp="1"/>
          </p:cNvSpPr>
          <p:nvPr>
            <p:ph sz="quarter" idx="1"/>
          </p:nvPr>
        </p:nvSpPr>
        <p:spPr>
          <a:xfrm>
            <a:off x="914400" y="1447799"/>
            <a:ext cx="7772400" cy="5168153"/>
          </a:xfrm>
        </p:spPr>
        <p:txBody>
          <a:bodyPr>
            <a:normAutofit fontScale="92500" lnSpcReduction="10000"/>
          </a:bodyPr>
          <a:lstStyle/>
          <a:p>
            <a:r>
              <a:rPr lang="en-US" dirty="0" smtClean="0"/>
              <a:t>The atmosphere makes life possible because: </a:t>
            </a:r>
          </a:p>
          <a:p>
            <a:pPr lvl="1"/>
            <a:r>
              <a:rPr lang="en-US" dirty="0" smtClean="0"/>
              <a:t>Oxygen and Nitrogen in the atmosphere are needed to support life. </a:t>
            </a:r>
          </a:p>
          <a:p>
            <a:pPr lvl="1"/>
            <a:r>
              <a:rPr lang="en-US" dirty="0" smtClean="0"/>
              <a:t>Carbon Dioxide is needed for green plants. Ozone (in the upper atmosphere) absorbs UV radiation which prevents the burning of plants and animals. </a:t>
            </a:r>
          </a:p>
          <a:p>
            <a:pPr lvl="1"/>
            <a:r>
              <a:rPr lang="en-US" dirty="0" smtClean="0"/>
              <a:t>It plays an important role in the water cycle – all organisms require clean water. </a:t>
            </a:r>
          </a:p>
          <a:p>
            <a:pPr lvl="1"/>
            <a:r>
              <a:rPr lang="en-US" dirty="0" smtClean="0"/>
              <a:t>It protects the earth’s surface from meteors, most will burn up as they enter the atmosphere. </a:t>
            </a:r>
          </a:p>
          <a:p>
            <a:pPr lvl="0"/>
            <a:r>
              <a:rPr lang="en-US" dirty="0" smtClean="0"/>
              <a:t>It regulates temperature by keeping the average temperature within a life supporting range because water vapor and gases like carbon dioxide trap energy during the day and release it slowly during the night.  </a:t>
            </a:r>
          </a:p>
          <a:p>
            <a:pPr lvl="0"/>
            <a:r>
              <a:rPr lang="en-US" dirty="0" smtClean="0"/>
              <a:t>The air circulates around the globe and helps maintain a fairly constant balance.</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Atmospheric Pressure:</a:t>
            </a:r>
            <a:r>
              <a:rPr lang="en-US" dirty="0" smtClean="0"/>
              <a:t>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  is the pressure the air exerts as gravity pulls it towards the center of the earth. </a:t>
            </a:r>
          </a:p>
          <a:p>
            <a:r>
              <a:rPr lang="en-US" dirty="0" smtClean="0"/>
              <a:t>It is greatest at sea level since the height, and therefore weight, of the atmosphere is greatest.  As altitude increases, for example climbing up a mountain, the height of the atmosphere decreases, which means the weight of the air above is less and pressure is less.</a:t>
            </a:r>
          </a:p>
          <a:p>
            <a:r>
              <a:rPr lang="en-US" dirty="0" smtClean="0"/>
              <a:t>Other factors which affect atmospheric pressure is whether the air is rising or falling. Rising air has less pressure than falling air.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Atmospheric pressure</a:t>
            </a:r>
            <a:endParaRPr lang="en-US"/>
          </a:p>
        </p:txBody>
      </p:sp>
      <p:pic>
        <p:nvPicPr>
          <p:cNvPr id="6" name="Content Placeholder 5" descr="column.free.gif"/>
          <p:cNvPicPr>
            <a:picLocks noGrp="1" noChangeAspect="1"/>
          </p:cNvPicPr>
          <p:nvPr>
            <p:ph sz="quarter" idx="1"/>
          </p:nvPr>
        </p:nvPicPr>
        <p:blipFill>
          <a:blip r:embed="rId2"/>
          <a:stretch>
            <a:fillRect/>
          </a:stretch>
        </p:blipFill>
        <p:spPr>
          <a:xfrm>
            <a:off x="3040743" y="1447800"/>
            <a:ext cx="3519714" cy="4572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Aneroid Barometer</a:t>
            </a:r>
            <a:endParaRPr lang="en-US" dirty="0"/>
          </a:p>
        </p:txBody>
      </p:sp>
      <p:sp>
        <p:nvSpPr>
          <p:cNvPr id="3" name="Content Placeholder 2"/>
          <p:cNvSpPr>
            <a:spLocks noGrp="1"/>
          </p:cNvSpPr>
          <p:nvPr>
            <p:ph sz="quarter" idx="1"/>
          </p:nvPr>
        </p:nvSpPr>
        <p:spPr/>
        <p:txBody>
          <a:bodyPr>
            <a:normAutofit/>
          </a:bodyPr>
          <a:lstStyle/>
          <a:p>
            <a:r>
              <a:rPr lang="en-US" b="1" dirty="0" smtClean="0"/>
              <a:t>Atmospheric pressure</a:t>
            </a:r>
            <a:r>
              <a:rPr lang="en-US" dirty="0" smtClean="0"/>
              <a:t> or </a:t>
            </a:r>
            <a:r>
              <a:rPr lang="en-US" b="1" i="1" dirty="0" smtClean="0"/>
              <a:t>barometric pressure</a:t>
            </a:r>
            <a:r>
              <a:rPr lang="en-US" dirty="0" smtClean="0"/>
              <a:t> is measured with a </a:t>
            </a:r>
            <a:r>
              <a:rPr lang="en-US" b="1" dirty="0" smtClean="0"/>
              <a:t>Barometer</a:t>
            </a:r>
            <a:r>
              <a:rPr lang="en-US" dirty="0" smtClean="0"/>
              <a:t> - an instrument that detects the changes in the atmospheric pressure. </a:t>
            </a:r>
          </a:p>
          <a:p>
            <a:r>
              <a:rPr lang="en-US" dirty="0" smtClean="0"/>
              <a:t>The most common type of barometer is called an </a:t>
            </a:r>
            <a:r>
              <a:rPr lang="en-US" b="1" dirty="0" smtClean="0">
                <a:hlinkClick r:id="rId2"/>
              </a:rPr>
              <a:t>aneroid barometer</a:t>
            </a:r>
            <a:r>
              <a:rPr lang="en-US" dirty="0" smtClean="0"/>
              <a:t> - a sealed chamber with flexible sides (or an aneroid cell) connected to a scale.  The term aneroid refers to the fact that it does not use water to help determine pressure.  It is sensitive to changes in the atmospheric pressure. Fig. 5, </a:t>
            </a:r>
            <a:r>
              <a:rPr lang="en-US" dirty="0" err="1" smtClean="0"/>
              <a:t>p</a:t>
            </a:r>
            <a:r>
              <a:rPr lang="en-US" dirty="0" smtClean="0"/>
              <a:t>. 512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Pressure</a:t>
            </a:r>
            <a:endParaRPr lang="en-US" dirty="0"/>
          </a:p>
        </p:txBody>
      </p:sp>
      <p:sp>
        <p:nvSpPr>
          <p:cNvPr id="3" name="Content Placeholder 2"/>
          <p:cNvSpPr>
            <a:spLocks noGrp="1"/>
          </p:cNvSpPr>
          <p:nvPr>
            <p:ph sz="quarter" idx="1"/>
          </p:nvPr>
        </p:nvSpPr>
        <p:spPr/>
        <p:txBody>
          <a:bodyPr>
            <a:normAutofit/>
          </a:bodyPr>
          <a:lstStyle/>
          <a:p>
            <a:r>
              <a:rPr lang="en-US" dirty="0" smtClean="0"/>
              <a:t>Pressure is measured in </a:t>
            </a:r>
            <a:r>
              <a:rPr lang="en-US" dirty="0" err="1" smtClean="0"/>
              <a:t>KPa</a:t>
            </a:r>
            <a:r>
              <a:rPr lang="en-US" dirty="0" smtClean="0"/>
              <a:t> (Kilopascals) </a:t>
            </a:r>
          </a:p>
          <a:p>
            <a:r>
              <a:rPr lang="en-US" b="1" dirty="0" smtClean="0"/>
              <a:t>Standard Atmospheric Pressure</a:t>
            </a:r>
            <a:r>
              <a:rPr lang="en-US" dirty="0" smtClean="0"/>
              <a:t> is the normal atmospheric pressure at sea-level.  It is assigned a value of </a:t>
            </a:r>
            <a:r>
              <a:rPr lang="en-US" b="1" dirty="0" smtClean="0"/>
              <a:t>101.3kPa.</a:t>
            </a:r>
            <a:endParaRPr lang="en-US" dirty="0" smtClean="0"/>
          </a:p>
          <a:p>
            <a:r>
              <a:rPr lang="en-US" dirty="0" smtClean="0"/>
              <a:t>Low Pressure weather systems have atmospheric pressures less than 101.3kPa. </a:t>
            </a:r>
          </a:p>
          <a:p>
            <a:r>
              <a:rPr lang="en-US" dirty="0" smtClean="0"/>
              <a:t>High Pressure weather systems have atmospheric pressures greater than 101.3kPa.</a:t>
            </a:r>
          </a:p>
          <a:p>
            <a:r>
              <a:rPr lang="en-US" b="1" dirty="0" smtClean="0"/>
              <a:t>Pressure Gradient - </a:t>
            </a:r>
            <a:r>
              <a:rPr lang="en-US" dirty="0" smtClean="0"/>
              <a:t>A measure of the amount the atmospheric pressure changes across a set distance.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27" y="1666526"/>
            <a:ext cx="8229600" cy="1399032"/>
          </a:xfrm>
        </p:spPr>
        <p:txBody>
          <a:bodyPr>
            <a:normAutofit fontScale="90000"/>
          </a:bodyPr>
          <a:lstStyle/>
          <a:p>
            <a:r>
              <a:rPr lang="en-US" dirty="0" smtClean="0"/>
              <a:t>High winds.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Low winds.</a:t>
            </a:r>
            <a:endParaRPr lang="en-US" dirty="0"/>
          </a:p>
        </p:txBody>
      </p:sp>
      <p:pic>
        <p:nvPicPr>
          <p:cNvPr id="4" name="Content Placeholder 3" descr="winds.jpg"/>
          <p:cNvPicPr>
            <a:picLocks noGrp="1" noChangeAspect="1"/>
          </p:cNvPicPr>
          <p:nvPr>
            <p:ph sz="quarter" idx="1"/>
          </p:nvPr>
        </p:nvPicPr>
        <p:blipFill>
          <a:blip r:embed="rId2"/>
          <a:srcRect l="-14904" r="-14904"/>
          <a:stretch>
            <a:fillRect/>
          </a:stretch>
        </p:blipFill>
        <p:spPr>
          <a:xfrm>
            <a:off x="-256337" y="2068304"/>
            <a:ext cx="4958264" cy="2754591"/>
          </a:xfrm>
        </p:spPr>
      </p:pic>
      <p:pic>
        <p:nvPicPr>
          <p:cNvPr id="5" name="Picture 4" descr="bnojbl.jpg"/>
          <p:cNvPicPr>
            <a:picLocks noChangeAspect="1"/>
          </p:cNvPicPr>
          <p:nvPr/>
        </p:nvPicPr>
        <p:blipFill>
          <a:blip r:embed="rId3"/>
          <a:stretch>
            <a:fillRect/>
          </a:stretch>
        </p:blipFill>
        <p:spPr>
          <a:xfrm>
            <a:off x="4701927" y="4217346"/>
            <a:ext cx="3813791" cy="246051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Prevailing Wind Patterns:</a:t>
            </a:r>
            <a:r>
              <a:rPr lang="en-US" dirty="0" smtClean="0"/>
              <a:t> </a:t>
            </a:r>
            <a:br>
              <a:rPr lang="en-US" dirty="0" smtClean="0"/>
            </a:br>
            <a:endParaRPr lang="en-US" dirty="0"/>
          </a:p>
        </p:txBody>
      </p:sp>
      <p:sp>
        <p:nvSpPr>
          <p:cNvPr id="3" name="Content Placeholder 2"/>
          <p:cNvSpPr>
            <a:spLocks noGrp="1"/>
          </p:cNvSpPr>
          <p:nvPr>
            <p:ph sz="quarter" idx="1"/>
          </p:nvPr>
        </p:nvSpPr>
        <p:spPr/>
        <p:txBody>
          <a:bodyPr>
            <a:normAutofit/>
          </a:bodyPr>
          <a:lstStyle/>
          <a:p>
            <a:pPr lvl="0"/>
            <a:r>
              <a:rPr lang="en-US" dirty="0" smtClean="0"/>
              <a:t>The winds are one of the most important features when discussing weather. </a:t>
            </a:r>
          </a:p>
          <a:p>
            <a:pPr lvl="0"/>
            <a:r>
              <a:rPr lang="en-US" b="1" dirty="0" smtClean="0"/>
              <a:t>Wind</a:t>
            </a:r>
            <a:r>
              <a:rPr lang="en-US" dirty="0" smtClean="0"/>
              <a:t> - the movement of air in the atmosphere. </a:t>
            </a:r>
          </a:p>
          <a:p>
            <a:pPr lvl="1"/>
            <a:r>
              <a:rPr lang="en-US" dirty="0" smtClean="0"/>
              <a:t>Some winds are local while others are prevailing. </a:t>
            </a:r>
            <a:br>
              <a:rPr lang="en-US" dirty="0" smtClean="0"/>
            </a:br>
            <a:endParaRPr lang="en-US" dirty="0" smtClean="0"/>
          </a:p>
          <a:p>
            <a:pPr lvl="0"/>
            <a:r>
              <a:rPr lang="en-US" b="1" dirty="0" smtClean="0"/>
              <a:t>Local winds</a:t>
            </a:r>
            <a:r>
              <a:rPr lang="en-US" dirty="0" smtClean="0"/>
              <a:t> – occur in a fairly small region. </a:t>
            </a:r>
          </a:p>
          <a:p>
            <a:pPr lvl="0"/>
            <a:r>
              <a:rPr lang="en-US" b="1" dirty="0" smtClean="0"/>
              <a:t>Prevailing winds</a:t>
            </a:r>
            <a:r>
              <a:rPr lang="en-US" dirty="0" smtClean="0"/>
              <a:t> – affect large areas of the earth. </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Global Geography:</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pPr>
              <a:buNone/>
            </a:pPr>
            <a:endParaRPr lang="en-US" dirty="0" smtClean="0"/>
          </a:p>
          <a:p>
            <a:r>
              <a:rPr lang="en-US" b="1" dirty="0" smtClean="0"/>
              <a:t>Longitude</a:t>
            </a:r>
            <a:r>
              <a:rPr lang="en-US" dirty="0" smtClean="0"/>
              <a:t> – angle measured east or west of line zero that passes through Greenwich, England. (Cape Breton Island is 60</a:t>
            </a:r>
            <a:r>
              <a:rPr lang="en-US" baseline="30000" dirty="0" smtClean="0"/>
              <a:t>O</a:t>
            </a:r>
            <a:r>
              <a:rPr lang="en-US" dirty="0" smtClean="0"/>
              <a:t> West longitude) </a:t>
            </a:r>
          </a:p>
          <a:p>
            <a:pPr>
              <a:buNone/>
            </a:pPr>
            <a:endParaRPr lang="en-US" dirty="0" smtClean="0"/>
          </a:p>
          <a:p>
            <a:r>
              <a:rPr lang="en-US" b="1" dirty="0" smtClean="0"/>
              <a:t>Latitude</a:t>
            </a:r>
            <a:r>
              <a:rPr lang="en-US" dirty="0" smtClean="0"/>
              <a:t> – angle measured north or south of the equator. Canada/US border lies along the 49</a:t>
            </a:r>
            <a:r>
              <a:rPr lang="en-US" baseline="30000" dirty="0" smtClean="0"/>
              <a:t>O</a:t>
            </a:r>
            <a:r>
              <a:rPr lang="en-US" dirty="0" smtClean="0"/>
              <a:t> north latitude.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Corolis</a:t>
            </a:r>
            <a:r>
              <a:rPr lang="en-US" dirty="0" smtClean="0"/>
              <a:t> Effect</a:t>
            </a:r>
            <a:endParaRPr lang="en-CA" dirty="0"/>
          </a:p>
        </p:txBody>
      </p:sp>
      <p:sp>
        <p:nvSpPr>
          <p:cNvPr id="3" name="Content Placeholder 2"/>
          <p:cNvSpPr>
            <a:spLocks noGrp="1"/>
          </p:cNvSpPr>
          <p:nvPr>
            <p:ph sz="quarter" idx="1"/>
          </p:nvPr>
        </p:nvSpPr>
        <p:spPr/>
        <p:txBody>
          <a:bodyPr/>
          <a:lstStyle/>
          <a:p>
            <a:r>
              <a:rPr lang="en-US" dirty="0" smtClean="0"/>
              <a:t>In any rotating system anything that moves long distances appear to change direction.</a:t>
            </a:r>
            <a:endParaRPr lang="en-CA" dirty="0"/>
          </a:p>
        </p:txBody>
      </p:sp>
      <p:pic>
        <p:nvPicPr>
          <p:cNvPr id="5122" name="Picture 2"/>
          <p:cNvPicPr>
            <a:picLocks noChangeAspect="1" noChangeArrowheads="1"/>
          </p:cNvPicPr>
          <p:nvPr/>
        </p:nvPicPr>
        <p:blipFill>
          <a:blip r:embed="rId2"/>
          <a:srcRect/>
          <a:stretch>
            <a:fillRect/>
          </a:stretch>
        </p:blipFill>
        <p:spPr bwMode="auto">
          <a:xfrm>
            <a:off x="1038225" y="2407580"/>
            <a:ext cx="3533775" cy="3790950"/>
          </a:xfrm>
          <a:prstGeom prst="rect">
            <a:avLst/>
          </a:prstGeom>
          <a:noFill/>
          <a:ln w="9525">
            <a:noFill/>
            <a:miter lim="800000"/>
            <a:headEnd/>
            <a:tailEnd/>
          </a:ln>
        </p:spPr>
      </p:pic>
      <p:sp>
        <p:nvSpPr>
          <p:cNvPr id="5" name="Rectangle 4"/>
          <p:cNvSpPr/>
          <p:nvPr/>
        </p:nvSpPr>
        <p:spPr>
          <a:xfrm>
            <a:off x="3550024" y="5996940"/>
            <a:ext cx="5513284" cy="400110"/>
          </a:xfrm>
          <a:prstGeom prst="rect">
            <a:avLst/>
          </a:prstGeom>
        </p:spPr>
        <p:txBody>
          <a:bodyPr wrap="square">
            <a:spAutoFit/>
          </a:bodyPr>
          <a:lstStyle/>
          <a:p>
            <a:r>
              <a:rPr lang="en-CA" sz="2000" dirty="0" smtClean="0">
                <a:hlinkClick r:id="rId3"/>
              </a:rPr>
              <a:t>http://www.youtube.com/watch?v=mcPs_OdQOYU</a:t>
            </a:r>
            <a:endParaRPr lang="en-CA"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Prevailing Winds</a:t>
            </a:r>
            <a:endParaRPr lang="en-US" dirty="0"/>
          </a:p>
        </p:txBody>
      </p:sp>
      <p:sp>
        <p:nvSpPr>
          <p:cNvPr id="3" name="Content Placeholder 2"/>
          <p:cNvSpPr>
            <a:spLocks noGrp="1"/>
          </p:cNvSpPr>
          <p:nvPr>
            <p:ph sz="quarter" idx="1"/>
          </p:nvPr>
        </p:nvSpPr>
        <p:spPr/>
        <p:txBody>
          <a:bodyPr>
            <a:normAutofit/>
          </a:bodyPr>
          <a:lstStyle/>
          <a:p>
            <a:r>
              <a:rPr lang="en-US" dirty="0" smtClean="0"/>
              <a:t>Points on the earth at different latitudes to be moving west to east at different speeds.  </a:t>
            </a:r>
          </a:p>
          <a:p>
            <a:pPr lvl="1"/>
            <a:r>
              <a:rPr lang="en-US" dirty="0" smtClean="0"/>
              <a:t>A person standing on the equator, where the earth’s circumference is 40000km, is traveling west to east at approximately 1700km/h </a:t>
            </a:r>
          </a:p>
          <a:p>
            <a:pPr lvl="1"/>
            <a:r>
              <a:rPr lang="en-US" dirty="0" smtClean="0"/>
              <a:t>A person at 60</a:t>
            </a:r>
            <a:r>
              <a:rPr lang="en-US" baseline="30000" dirty="0" smtClean="0"/>
              <a:t>o</a:t>
            </a:r>
            <a:r>
              <a:rPr lang="en-US" dirty="0" smtClean="0"/>
              <a:t> north latitude, where the earth’s circumference is only 20000km, is traveling west to east at only approximately 850km/h.</a:t>
            </a:r>
          </a:p>
          <a:p>
            <a:r>
              <a:rPr lang="en-US" dirty="0" smtClean="0"/>
              <a:t>The earth’s rotation underneath its own atmosphere causes a </a:t>
            </a:r>
            <a:r>
              <a:rPr lang="en-US" dirty="0" err="1" smtClean="0"/>
              <a:t>Coriolis</a:t>
            </a:r>
            <a:r>
              <a:rPr lang="en-US" dirty="0" smtClean="0"/>
              <a:t> Effect in the atmosphere resulting in special wind directions in the northern and southern hemispheres.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Prevailing Winds</a:t>
            </a:r>
            <a:endParaRPr lang="en-US" dirty="0"/>
          </a:p>
        </p:txBody>
      </p:sp>
      <p:sp>
        <p:nvSpPr>
          <p:cNvPr id="3" name="Content Placeholder 2"/>
          <p:cNvSpPr>
            <a:spLocks noGrp="1"/>
          </p:cNvSpPr>
          <p:nvPr>
            <p:ph sz="quarter" idx="1"/>
          </p:nvPr>
        </p:nvSpPr>
        <p:spPr/>
        <p:txBody>
          <a:bodyPr>
            <a:normAutofit/>
          </a:bodyPr>
          <a:lstStyle/>
          <a:p>
            <a:r>
              <a:rPr lang="en-US" dirty="0" smtClean="0"/>
              <a:t>In the </a:t>
            </a:r>
            <a:r>
              <a:rPr lang="en-US" b="1" dirty="0" smtClean="0"/>
              <a:t>northern hemisphere</a:t>
            </a:r>
            <a:r>
              <a:rPr lang="en-US" dirty="0" smtClean="0"/>
              <a:t>, The </a:t>
            </a:r>
            <a:r>
              <a:rPr lang="en-US" dirty="0" err="1" smtClean="0"/>
              <a:t>Coriolis</a:t>
            </a:r>
            <a:r>
              <a:rPr lang="en-US" dirty="0" smtClean="0"/>
              <a:t> effect causes winds to twist to the </a:t>
            </a:r>
            <a:r>
              <a:rPr lang="en-US" b="1" dirty="0" smtClean="0"/>
              <a:t>right</a:t>
            </a:r>
            <a:r>
              <a:rPr lang="en-US" dirty="0" smtClean="0"/>
              <a:t> of the direction of flow.</a:t>
            </a:r>
          </a:p>
          <a:p>
            <a:r>
              <a:rPr lang="en-US" dirty="0" smtClean="0"/>
              <a:t>In the </a:t>
            </a:r>
            <a:r>
              <a:rPr lang="en-US" b="1" dirty="0" smtClean="0"/>
              <a:t>southern hemisphere</a:t>
            </a:r>
            <a:r>
              <a:rPr lang="en-US" dirty="0" smtClean="0"/>
              <a:t>, The </a:t>
            </a:r>
            <a:r>
              <a:rPr lang="en-US" dirty="0" err="1" smtClean="0"/>
              <a:t>Coriolis</a:t>
            </a:r>
            <a:r>
              <a:rPr lang="en-US" dirty="0" smtClean="0"/>
              <a:t> effect causes winds to twist to the </a:t>
            </a:r>
            <a:r>
              <a:rPr lang="en-US" b="1" dirty="0" smtClean="0"/>
              <a:t>left </a:t>
            </a:r>
            <a:r>
              <a:rPr lang="en-US" dirty="0" smtClean="0"/>
              <a:t>of the direction of flow.</a:t>
            </a:r>
            <a:br>
              <a:rPr lang="en-US" dirty="0" smtClean="0"/>
            </a:br>
            <a:endParaRPr lang="en-US" dirty="0" smtClean="0"/>
          </a:p>
          <a:p>
            <a:pPr>
              <a:buNone/>
            </a:pPr>
            <a:r>
              <a:rPr lang="en-US" b="1" dirty="0" smtClean="0"/>
              <a:t>Causes of Prevailing Winds:</a:t>
            </a:r>
            <a:r>
              <a:rPr lang="en-US" dirty="0" smtClean="0"/>
              <a:t> </a:t>
            </a:r>
          </a:p>
          <a:p>
            <a:r>
              <a:rPr lang="en-US" dirty="0" smtClean="0"/>
              <a:t>There are combinations of things that cause prevailing winds. They are: </a:t>
            </a:r>
          </a:p>
          <a:p>
            <a:pPr lvl="0"/>
            <a:r>
              <a:rPr lang="en-US" dirty="0" smtClean="0"/>
              <a:t>Convection currents set up in the atmosphere</a:t>
            </a:r>
          </a:p>
          <a:p>
            <a:pPr lvl="0"/>
            <a:r>
              <a:rPr lang="en-US" dirty="0" smtClean="0"/>
              <a:t>Earth’s west to east rotation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Convection Currents</a:t>
            </a:r>
            <a:endParaRPr lang="en-US" dirty="0"/>
          </a:p>
        </p:txBody>
      </p:sp>
      <p:pic>
        <p:nvPicPr>
          <p:cNvPr id="6146" name="Picture 2"/>
          <p:cNvPicPr>
            <a:picLocks noGrp="1" noChangeAspect="1" noChangeArrowheads="1"/>
          </p:cNvPicPr>
          <p:nvPr>
            <p:ph sz="quarter" idx="1"/>
          </p:nvPr>
        </p:nvPicPr>
        <p:blipFill>
          <a:blip r:embed="rId2"/>
          <a:srcRect/>
          <a:stretch>
            <a:fillRect/>
          </a:stretch>
        </p:blipFill>
        <p:spPr bwMode="auto">
          <a:xfrm>
            <a:off x="1943100" y="1804987"/>
            <a:ext cx="571500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Streams</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endParaRPr lang="en-US" dirty="0" smtClean="0"/>
          </a:p>
          <a:p>
            <a:r>
              <a:rPr lang="en-US" dirty="0" smtClean="0"/>
              <a:t>Jet streams occur about 7000m up in the troposphere.  There are 2 in the northern hemisphere and 2 in the southern hemisphere that stretch all the way around the earth. </a:t>
            </a:r>
            <a:br>
              <a:rPr lang="en-US" dirty="0" smtClean="0"/>
            </a:br>
            <a:endParaRPr lang="en-US" dirty="0" smtClean="0"/>
          </a:p>
          <a:p>
            <a:r>
              <a:rPr lang="en-US" dirty="0" smtClean="0"/>
              <a:t>The atmosphere is thicker at the equator than at the poles.  At the equator, where the troposphere is about 14000m thick, at an altitude of 7000m there is still another 7000m of atmosphere above this point therefore the atmospheric pressure is relatively high.  </a:t>
            </a:r>
          </a:p>
          <a:p>
            <a:r>
              <a:rPr lang="en-US" dirty="0" smtClean="0"/>
              <a:t>However at 30</a:t>
            </a:r>
            <a:r>
              <a:rPr lang="en-US" baseline="30000" dirty="0" smtClean="0"/>
              <a:t>o</a:t>
            </a:r>
            <a:r>
              <a:rPr lang="en-US" dirty="0" smtClean="0"/>
              <a:t> north latitude, where the troposphere is only 12000m thick, there is only 5000m of atmosphere above the 7000m altitude which results in lower atmospheric pressure. </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Streams.</a:t>
            </a:r>
            <a:endParaRPr lang="en-US" dirty="0"/>
          </a:p>
        </p:txBody>
      </p:sp>
      <p:pic>
        <p:nvPicPr>
          <p:cNvPr id="4" name="Content Placeholder 3" descr="FIG07_014A.jpg"/>
          <p:cNvPicPr>
            <a:picLocks noGrp="1" noChangeAspect="1"/>
          </p:cNvPicPr>
          <p:nvPr>
            <p:ph sz="quarter" idx="1"/>
          </p:nvPr>
        </p:nvPicPr>
        <p:blipFill>
          <a:blip r:embed="rId2"/>
          <a:stretch>
            <a:fillRect/>
          </a:stretch>
        </p:blipFill>
        <p:spPr>
          <a:xfrm>
            <a:off x="2470150" y="1447800"/>
            <a:ext cx="4660900" cy="4572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6002"/>
            <a:ext cx="7772400" cy="1143000"/>
          </a:xfrm>
        </p:spPr>
        <p:txBody>
          <a:bodyPr>
            <a:normAutofit fontScale="90000"/>
          </a:bodyPr>
          <a:lstStyle/>
          <a:p>
            <a:r>
              <a:rPr lang="en-US" b="1" dirty="0" smtClean="0"/>
              <a:t>Effects of Prevailing Winds:</a:t>
            </a:r>
            <a:r>
              <a:rPr lang="en-US" dirty="0" smtClean="0"/>
              <a:t> </a:t>
            </a:r>
            <a:br>
              <a:rPr lang="en-US" dirty="0" smtClean="0"/>
            </a:br>
            <a:endParaRPr lang="en-US" dirty="0"/>
          </a:p>
        </p:txBody>
      </p:sp>
      <p:sp>
        <p:nvSpPr>
          <p:cNvPr id="3" name="Content Placeholder 2"/>
          <p:cNvSpPr>
            <a:spLocks noGrp="1"/>
          </p:cNvSpPr>
          <p:nvPr>
            <p:ph sz="quarter" idx="1"/>
          </p:nvPr>
        </p:nvSpPr>
        <p:spPr>
          <a:xfrm>
            <a:off x="914400" y="1568823"/>
            <a:ext cx="7772400" cy="4572000"/>
          </a:xfrm>
        </p:spPr>
        <p:txBody>
          <a:bodyPr>
            <a:normAutofit/>
          </a:bodyPr>
          <a:lstStyle/>
          <a:p>
            <a:r>
              <a:rPr lang="en-US" dirty="0" smtClean="0"/>
              <a:t>They help to distribute large amounts of energy around the globe. For example in the northern hemisphere warm air flows north carrying energy and colder air flows south. </a:t>
            </a:r>
          </a:p>
          <a:p>
            <a:pPr>
              <a:buNone/>
            </a:pPr>
            <a:endParaRPr lang="en-US" dirty="0" smtClean="0"/>
          </a:p>
          <a:p>
            <a:r>
              <a:rPr lang="en-US" dirty="0" smtClean="0"/>
              <a:t>They also carry moisture that helps to distribute a variety of precipitation types around the world.  Remember – rising air is warm and moist while falling air is cool and dry</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Equator</a:t>
            </a:r>
            <a:endParaRPr lang="en-US" dirty="0"/>
          </a:p>
        </p:txBody>
      </p:sp>
      <p:sp>
        <p:nvSpPr>
          <p:cNvPr id="3" name="Content Placeholder 2"/>
          <p:cNvSpPr>
            <a:spLocks noGrp="1"/>
          </p:cNvSpPr>
          <p:nvPr>
            <p:ph sz="quarter" idx="1"/>
          </p:nvPr>
        </p:nvSpPr>
        <p:spPr/>
        <p:txBody>
          <a:bodyPr/>
          <a:lstStyle/>
          <a:p>
            <a:pPr lvl="0"/>
            <a:r>
              <a:rPr lang="en-US" dirty="0" smtClean="0"/>
              <a:t>Near the equator, where two sets of convection currents meet (from north and south hemispheres) and rise weather tends to be cloudy and rainy. </a:t>
            </a:r>
          </a:p>
          <a:p>
            <a:pPr lvl="0"/>
            <a:r>
              <a:rPr lang="en-US" dirty="0" smtClean="0"/>
              <a:t>At about 30</a:t>
            </a:r>
            <a:r>
              <a:rPr lang="en-US" baseline="30000" dirty="0" smtClean="0"/>
              <a:t>0</a:t>
            </a:r>
            <a:r>
              <a:rPr lang="en-US" dirty="0" smtClean="0"/>
              <a:t> N latitude the falling air is very dry and we get desert conditions. </a:t>
            </a:r>
          </a:p>
          <a:p>
            <a:pPr lvl="0"/>
            <a:r>
              <a:rPr lang="en-US" dirty="0" smtClean="0"/>
              <a:t>At 60</a:t>
            </a:r>
            <a:r>
              <a:rPr lang="en-US" baseline="30000" dirty="0" smtClean="0"/>
              <a:t>0</a:t>
            </a:r>
            <a:r>
              <a:rPr lang="en-US" dirty="0" smtClean="0"/>
              <a:t> N latitude, two air systems meet and rise and again this produces more rain and cloudy conditions.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Polar Regions</a:t>
            </a:r>
            <a:endParaRPr lang="en-US" dirty="0"/>
          </a:p>
        </p:txBody>
      </p:sp>
      <p:sp>
        <p:nvSpPr>
          <p:cNvPr id="3" name="Content Placeholder 2"/>
          <p:cNvSpPr>
            <a:spLocks noGrp="1"/>
          </p:cNvSpPr>
          <p:nvPr>
            <p:ph sz="quarter" idx="1"/>
          </p:nvPr>
        </p:nvSpPr>
        <p:spPr/>
        <p:txBody>
          <a:bodyPr>
            <a:normAutofit/>
          </a:bodyPr>
          <a:lstStyle/>
          <a:p>
            <a:r>
              <a:rPr lang="en-US" dirty="0" smtClean="0"/>
              <a:t>In the Polar Regions the air pressure is greater and the air colder and more dense.  This produces faster falling air, higher pressure systems, and the great temperature differences between these polar regions and regions further south.  This results in very large pressure gradients and stronger winds. Also the Polar Regions have much less precipitation than expected.</a:t>
            </a:r>
            <a:endParaRPr lang="en-US" smtClean="0"/>
          </a:p>
          <a:p>
            <a:pPr>
              <a:buNone/>
            </a:pP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en-US" dirty="0"/>
              <a:t/>
            </a:r>
            <a:br>
              <a:rPr lang="en-US" dirty="0"/>
            </a:br>
            <a:r>
              <a:rPr lang="en-US" b="1" dirty="0"/>
              <a:t>The Hydrosphere</a:t>
            </a:r>
            <a:r>
              <a:rPr lang="en-US" dirty="0"/>
              <a:t> </a:t>
            </a:r>
            <a:br>
              <a:rPr lang="en-US" dirty="0"/>
            </a:br>
            <a:endParaRPr lang="en-US" dirty="0"/>
          </a:p>
        </p:txBody>
      </p:sp>
      <p:sp>
        <p:nvSpPr>
          <p:cNvPr id="3" name="Content Placeholder 2"/>
          <p:cNvSpPr>
            <a:spLocks noGrp="1"/>
          </p:cNvSpPr>
          <p:nvPr>
            <p:ph sz="quarter" idx="1"/>
          </p:nvPr>
        </p:nvSpPr>
        <p:spPr>
          <a:xfrm>
            <a:off x="457200" y="1882809"/>
            <a:ext cx="8445600" cy="4643998"/>
          </a:xfrm>
        </p:spPr>
        <p:txBody>
          <a:bodyPr/>
          <a:lstStyle/>
          <a:p>
            <a:r>
              <a:rPr lang="en-US" dirty="0" smtClean="0"/>
              <a:t>The </a:t>
            </a:r>
            <a:r>
              <a:rPr lang="en-US" b="1" dirty="0" smtClean="0"/>
              <a:t>hydrosphere</a:t>
            </a:r>
            <a:r>
              <a:rPr lang="en-US" dirty="0" smtClean="0"/>
              <a:t> - all the water that exists on the planet.  It includes water in the oceans, lakes, rivers, underground, trapped in glaciers, and in the atmosphere. It covers 70% of the earth’s surface. 320 million cubic miles.  </a:t>
            </a:r>
          </a:p>
          <a:p>
            <a:endParaRPr lang="en-US" dirty="0"/>
          </a:p>
        </p:txBody>
      </p:sp>
      <p:pic>
        <p:nvPicPr>
          <p:cNvPr id="7170" name="Picture 2"/>
          <p:cNvPicPr>
            <a:picLocks noChangeAspect="1" noChangeArrowheads="1"/>
          </p:cNvPicPr>
          <p:nvPr/>
        </p:nvPicPr>
        <p:blipFill>
          <a:blip r:embed="rId2"/>
          <a:srcRect/>
          <a:stretch>
            <a:fillRect/>
          </a:stretch>
        </p:blipFill>
        <p:spPr bwMode="auto">
          <a:xfrm>
            <a:off x="2667000" y="4002682"/>
            <a:ext cx="38100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Axis</a:t>
            </a:r>
            <a:endParaRPr lang="en-US" dirty="0"/>
          </a:p>
        </p:txBody>
      </p:sp>
      <p:pic>
        <p:nvPicPr>
          <p:cNvPr id="4" name="Content Placeholder 3" descr="wintersolstice2.jpg"/>
          <p:cNvPicPr>
            <a:picLocks noGrp="1" noChangeAspect="1"/>
          </p:cNvPicPr>
          <p:nvPr>
            <p:ph sz="quarter" idx="1"/>
          </p:nvPr>
        </p:nvPicPr>
        <p:blipFill>
          <a:blip r:embed="rId2"/>
          <a:stretch>
            <a:fillRect/>
          </a:stretch>
        </p:blipFill>
        <p:spPr>
          <a:xfrm>
            <a:off x="1409700" y="1511300"/>
            <a:ext cx="6781800" cy="44450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Water Distribution</a:t>
            </a:r>
            <a:r>
              <a:rPr lang="en-US" dirty="0" smtClean="0"/>
              <a:t> </a:t>
            </a:r>
            <a:br>
              <a:rPr lang="en-US" dirty="0" smtClean="0"/>
            </a:br>
            <a:endParaRPr lang="en-US" dirty="0"/>
          </a:p>
        </p:txBody>
      </p:sp>
      <p:sp>
        <p:nvSpPr>
          <p:cNvPr id="3" name="Content Placeholder 2"/>
          <p:cNvSpPr>
            <a:spLocks noGrp="1"/>
          </p:cNvSpPr>
          <p:nvPr>
            <p:ph sz="quarter" idx="1"/>
          </p:nvPr>
        </p:nvSpPr>
        <p:spPr/>
        <p:txBody>
          <a:bodyPr>
            <a:normAutofit fontScale="92500" lnSpcReduction="20000"/>
          </a:bodyPr>
          <a:lstStyle/>
          <a:p>
            <a:pPr lvl="0"/>
            <a:r>
              <a:rPr lang="en-US" sz="3200" dirty="0" smtClean="0"/>
              <a:t>95.5% of the earth’s water is salt water contained in the oceans.</a:t>
            </a:r>
            <a:r>
              <a:rPr lang="en-US" sz="4400" dirty="0" smtClean="0"/>
              <a:t> </a:t>
            </a:r>
          </a:p>
          <a:p>
            <a:pPr lvl="0"/>
            <a:r>
              <a:rPr lang="en-US" sz="3200" dirty="0" smtClean="0"/>
              <a:t>Of the remaining 4.5% is fresh water and is distributed as follows:</a:t>
            </a:r>
            <a:r>
              <a:rPr lang="en-US" sz="4400" dirty="0" smtClean="0"/>
              <a:t> </a:t>
            </a:r>
          </a:p>
          <a:p>
            <a:pPr lvl="1"/>
            <a:r>
              <a:rPr lang="en-US" sz="2800" dirty="0" smtClean="0"/>
              <a:t>Glaciers and polar ice caps 87.3%</a:t>
            </a:r>
            <a:r>
              <a:rPr lang="en-US" sz="4000" dirty="0" smtClean="0"/>
              <a:t> </a:t>
            </a:r>
          </a:p>
          <a:p>
            <a:pPr lvl="1"/>
            <a:r>
              <a:rPr lang="en-US" sz="2800" dirty="0" smtClean="0"/>
              <a:t>Underground water 12.3%</a:t>
            </a:r>
            <a:r>
              <a:rPr lang="en-US" sz="4000" dirty="0" smtClean="0"/>
              <a:t> </a:t>
            </a:r>
          </a:p>
          <a:p>
            <a:pPr lvl="0"/>
            <a:r>
              <a:rPr lang="en-US" sz="3200" dirty="0" smtClean="0"/>
              <a:t>Surface and atmospheric water 0.4%. </a:t>
            </a:r>
          </a:p>
          <a:p>
            <a:pPr lvl="1"/>
            <a:r>
              <a:rPr lang="en-US" sz="3000" dirty="0" smtClean="0"/>
              <a:t>This supply is further divided as follows:</a:t>
            </a:r>
            <a:r>
              <a:rPr lang="en-US" sz="4200" dirty="0" smtClean="0"/>
              <a:t> </a:t>
            </a:r>
          </a:p>
          <a:p>
            <a:pPr lvl="2"/>
            <a:r>
              <a:rPr lang="en-US" sz="2600" dirty="0" smtClean="0"/>
              <a:t>Lakes 90%</a:t>
            </a:r>
            <a:r>
              <a:rPr lang="en-US" sz="3800" dirty="0" smtClean="0"/>
              <a:t> 	</a:t>
            </a:r>
            <a:r>
              <a:rPr lang="en-US" sz="2600" dirty="0" smtClean="0"/>
              <a:t>Atmosphere 9%</a:t>
            </a:r>
            <a:r>
              <a:rPr lang="en-US" sz="3800" dirty="0" smtClean="0"/>
              <a:t>  	</a:t>
            </a:r>
            <a:r>
              <a:rPr lang="en-US" sz="2600" dirty="0" smtClean="0"/>
              <a:t>Rivers 1%</a:t>
            </a:r>
            <a:r>
              <a:rPr lang="en-US" sz="3800" dirty="0" smtClean="0"/>
              <a:t>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water cycle</a:t>
            </a:r>
            <a:endParaRPr lang="en-US" dirty="0"/>
          </a:p>
        </p:txBody>
      </p:sp>
      <p:sp>
        <p:nvSpPr>
          <p:cNvPr id="6" name="Content Placeholder 5"/>
          <p:cNvSpPr>
            <a:spLocks noGrp="1"/>
          </p:cNvSpPr>
          <p:nvPr>
            <p:ph sz="quarter" idx="1"/>
          </p:nvPr>
        </p:nvSpPr>
        <p:spPr>
          <a:xfrm>
            <a:off x="457200" y="1722437"/>
            <a:ext cx="4038600" cy="5135563"/>
          </a:xfrm>
        </p:spPr>
        <p:txBody>
          <a:bodyPr>
            <a:normAutofit/>
          </a:bodyPr>
          <a:lstStyle/>
          <a:p>
            <a:r>
              <a:rPr lang="en-US" dirty="0" smtClean="0"/>
              <a:t>Energy from the sun causes the surface water to change state from a liquid or a solid into a </a:t>
            </a:r>
            <a:r>
              <a:rPr lang="en-US" dirty="0" err="1" smtClean="0"/>
              <a:t>vapour</a:t>
            </a:r>
            <a:r>
              <a:rPr lang="en-US" dirty="0" smtClean="0"/>
              <a:t> which is carried into the upper atmosphere by rising air. </a:t>
            </a:r>
            <a:r>
              <a:rPr lang="en-US" b="1" dirty="0" smtClean="0"/>
              <a:t>Evaporation</a:t>
            </a:r>
            <a:r>
              <a:rPr lang="en-US" dirty="0" smtClean="0"/>
              <a:t> is the conversion of liquid water liquid into a gas; </a:t>
            </a:r>
            <a:r>
              <a:rPr lang="en-US" b="1" dirty="0" smtClean="0"/>
              <a:t>sublimation</a:t>
            </a:r>
            <a:r>
              <a:rPr lang="en-US" dirty="0" smtClean="0"/>
              <a:t> is the change of solid water (ice / snow) into a gas without first converting into a liquid. </a:t>
            </a:r>
          </a:p>
          <a:p>
            <a:endParaRPr lang="en-US" dirty="0"/>
          </a:p>
        </p:txBody>
      </p:sp>
      <p:pic>
        <p:nvPicPr>
          <p:cNvPr id="8" name="Picture 7"/>
          <p:cNvPicPr>
            <a:picLocks noChangeAspect="1"/>
          </p:cNvPicPr>
          <p:nvPr/>
        </p:nvPicPr>
        <p:blipFill>
          <a:blip r:embed="rId2"/>
          <a:stretch>
            <a:fillRect/>
          </a:stretch>
        </p:blipFill>
        <p:spPr>
          <a:xfrm>
            <a:off x="4653167" y="1947332"/>
            <a:ext cx="4490832" cy="4273021"/>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cycle continued…</a:t>
            </a:r>
            <a:endParaRPr lang="en-US" dirty="0"/>
          </a:p>
        </p:txBody>
      </p:sp>
      <p:sp>
        <p:nvSpPr>
          <p:cNvPr id="3" name="Content Placeholder 2"/>
          <p:cNvSpPr>
            <a:spLocks noGrp="1"/>
          </p:cNvSpPr>
          <p:nvPr>
            <p:ph sz="quarter" idx="1"/>
          </p:nvPr>
        </p:nvSpPr>
        <p:spPr/>
        <p:txBody>
          <a:bodyPr>
            <a:normAutofit/>
          </a:bodyPr>
          <a:lstStyle/>
          <a:p>
            <a:r>
              <a:rPr lang="en-US" dirty="0" smtClean="0"/>
              <a:t>As the vapor rises the pressure and temperature decrease which cause it to </a:t>
            </a:r>
            <a:r>
              <a:rPr lang="en-US" b="1" dirty="0" smtClean="0"/>
              <a:t>condense </a:t>
            </a:r>
            <a:r>
              <a:rPr lang="en-US" dirty="0" smtClean="0"/>
              <a:t>into fog, mist, and/or clouds.  </a:t>
            </a:r>
          </a:p>
          <a:p>
            <a:r>
              <a:rPr lang="en-US" dirty="0" smtClean="0"/>
              <a:t>In some cases the water vapor may form ice crystals before becoming water. This is called </a:t>
            </a:r>
            <a:r>
              <a:rPr lang="en-US" b="1" dirty="0" smtClean="0"/>
              <a:t>deposition</a:t>
            </a:r>
            <a:r>
              <a:rPr lang="en-US" dirty="0" smtClean="0"/>
              <a:t> (opposite of sublimation) </a:t>
            </a:r>
          </a:p>
          <a:p>
            <a:endParaRPr lang="en-US" dirty="0"/>
          </a:p>
        </p:txBody>
      </p:sp>
      <p:sp>
        <p:nvSpPr>
          <p:cNvPr id="4" name="Content Placeholder 3"/>
          <p:cNvSpPr>
            <a:spLocks noGrp="1"/>
          </p:cNvSpPr>
          <p:nvPr>
            <p:ph sz="quarter" idx="2"/>
          </p:nvPr>
        </p:nvSpPr>
        <p:spPr/>
        <p:txBody>
          <a:bodyPr>
            <a:normAutofit/>
          </a:bodyPr>
          <a:lstStyle/>
          <a:p>
            <a:r>
              <a:rPr lang="en-US" dirty="0" smtClean="0"/>
              <a:t>The resulting </a:t>
            </a:r>
            <a:r>
              <a:rPr lang="en-US" b="1" dirty="0" smtClean="0"/>
              <a:t>precipitation </a:t>
            </a:r>
            <a:r>
              <a:rPr lang="en-US" dirty="0" smtClean="0"/>
              <a:t>(rain, snow, hail, sleet) falls to the ground where it either flows over the earth’s surface (</a:t>
            </a:r>
            <a:r>
              <a:rPr lang="en-US" b="1" dirty="0" smtClean="0"/>
              <a:t>run-off</a:t>
            </a:r>
            <a:r>
              <a:rPr lang="en-US" dirty="0" smtClean="0"/>
              <a:t>) or it soaks into the soil and becomes </a:t>
            </a:r>
            <a:r>
              <a:rPr lang="en-US" b="1" dirty="0" smtClean="0"/>
              <a:t>groundwater</a:t>
            </a:r>
            <a:r>
              <a:rPr lang="en-US" dirty="0" smtClean="0"/>
              <a:t>.</a:t>
            </a:r>
          </a:p>
          <a:p>
            <a:r>
              <a:rPr lang="en-US" dirty="0" smtClean="0"/>
              <a:t>In this way water is recycled the world over. </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Ocean Currents…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Oceans play a very important role in the weather dynamics of the earth because they are so vast and act as a good heat sink. </a:t>
            </a:r>
          </a:p>
          <a:p>
            <a:r>
              <a:rPr lang="en-US" dirty="0" smtClean="0"/>
              <a:t>At the equator there is very little land mass all around the earth and that is where the suns rays are most direct.  Since water has a very high heat capacity it can absorb huge amounts of energy near the equator </a:t>
            </a:r>
            <a:endParaRPr lang="en-US" dirty="0"/>
          </a:p>
        </p:txBody>
      </p:sp>
      <p:sp>
        <p:nvSpPr>
          <p:cNvPr id="11" name="Content Placeholder 10"/>
          <p:cNvSpPr>
            <a:spLocks noGrp="1"/>
          </p:cNvSpPr>
          <p:nvPr>
            <p:ph sz="quarter" idx="2"/>
          </p:nvPr>
        </p:nvSpPr>
        <p:spPr/>
        <p:txBody>
          <a:bodyPr>
            <a:normAutofit fontScale="92500" lnSpcReduction="10000"/>
          </a:bodyPr>
          <a:lstStyle/>
          <a:p>
            <a:r>
              <a:rPr lang="en-US" dirty="0" smtClean="0"/>
              <a:t>This heated surface water and the earth’s rotation causes huge equatorial east to west ocean currents. </a:t>
            </a:r>
          </a:p>
          <a:p>
            <a:r>
              <a:rPr lang="en-US" dirty="0" smtClean="0"/>
              <a:t>When these currents collide with continents they flow north and south along the east coasts of these continents. </a:t>
            </a:r>
          </a:p>
          <a:p>
            <a:r>
              <a:rPr lang="en-US" dirty="0" smtClean="0"/>
              <a:t>This moves tremendous amounts of energy north and south away from the equator.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Currents continued…</a:t>
            </a:r>
            <a:endParaRPr lang="en-US" dirty="0"/>
          </a:p>
        </p:txBody>
      </p:sp>
      <p:sp>
        <p:nvSpPr>
          <p:cNvPr id="3" name="Content Placeholder 2"/>
          <p:cNvSpPr>
            <a:spLocks noGrp="1"/>
          </p:cNvSpPr>
          <p:nvPr>
            <p:ph sz="quarter" idx="1"/>
          </p:nvPr>
        </p:nvSpPr>
        <p:spPr>
          <a:xfrm>
            <a:off x="457199" y="1722438"/>
            <a:ext cx="6722533" cy="3473450"/>
          </a:xfrm>
        </p:spPr>
        <p:txBody>
          <a:bodyPr/>
          <a:lstStyle/>
          <a:p>
            <a:r>
              <a:rPr lang="en-US" dirty="0" smtClean="0"/>
              <a:t> This warm equatorial water is replaced by colder waters flowing from the north and south Polar Regions along the west coasts of these continents. </a:t>
            </a:r>
            <a:endParaRPr lang="en-US" dirty="0"/>
          </a:p>
        </p:txBody>
      </p:sp>
      <p:sp>
        <p:nvSpPr>
          <p:cNvPr id="4" name="Content Placeholder 3"/>
          <p:cNvSpPr>
            <a:spLocks noGrp="1"/>
          </p:cNvSpPr>
          <p:nvPr>
            <p:ph sz="quarter" idx="2"/>
          </p:nvPr>
        </p:nvSpPr>
        <p:spPr/>
        <p:txBody>
          <a:bodyPr/>
          <a:lstStyle/>
          <a:p>
            <a:pPr>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1930400" y="3783761"/>
            <a:ext cx="5249332" cy="2928153"/>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ocean currents…</a:t>
            </a:r>
            <a:endParaRPr lang="en-US" dirty="0"/>
          </a:p>
        </p:txBody>
      </p:sp>
      <p:sp>
        <p:nvSpPr>
          <p:cNvPr id="3" name="Content Placeholder 2"/>
          <p:cNvSpPr>
            <a:spLocks noGrp="1"/>
          </p:cNvSpPr>
          <p:nvPr>
            <p:ph sz="quarter" idx="1"/>
          </p:nvPr>
        </p:nvSpPr>
        <p:spPr/>
        <p:txBody>
          <a:bodyPr/>
          <a:lstStyle/>
          <a:p>
            <a:r>
              <a:rPr lang="en-US" dirty="0" smtClean="0"/>
              <a:t>The ocean currents have very distinct patterns, which are caused by a number of things: </a:t>
            </a:r>
          </a:p>
          <a:p>
            <a:endParaRPr lang="en-US" dirty="0"/>
          </a:p>
        </p:txBody>
      </p:sp>
      <p:sp>
        <p:nvSpPr>
          <p:cNvPr id="4" name="Content Placeholder 3"/>
          <p:cNvSpPr>
            <a:spLocks noGrp="1"/>
          </p:cNvSpPr>
          <p:nvPr>
            <p:ph sz="quarter" idx="2"/>
          </p:nvPr>
        </p:nvSpPr>
        <p:spPr/>
        <p:txBody>
          <a:bodyPr/>
          <a:lstStyle/>
          <a:p>
            <a:pPr lvl="0"/>
            <a:r>
              <a:rPr lang="en-US" dirty="0" smtClean="0"/>
              <a:t>Convection currents. </a:t>
            </a:r>
          </a:p>
          <a:p>
            <a:pPr lvl="0"/>
            <a:r>
              <a:rPr lang="en-US" dirty="0" smtClean="0"/>
              <a:t>Winds across the oceans. </a:t>
            </a:r>
          </a:p>
          <a:p>
            <a:pPr lvl="0"/>
            <a:r>
              <a:rPr lang="en-US" dirty="0" smtClean="0"/>
              <a:t>The earth’s rotation. </a:t>
            </a:r>
          </a:p>
          <a:p>
            <a:pPr lvl="0"/>
            <a:r>
              <a:rPr lang="en-US" dirty="0" smtClean="0"/>
              <a:t>Shape of the continents. </a:t>
            </a:r>
          </a:p>
          <a:p>
            <a:pPr lvl="0"/>
            <a:r>
              <a:rPr lang="en-US" dirty="0" smtClean="0"/>
              <a:t>Heat capacity of water and the amount of salt in the oceans. </a:t>
            </a:r>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Continued…</a:t>
            </a:r>
            <a:endParaRPr lang="en-US" dirty="0"/>
          </a:p>
        </p:txBody>
      </p:sp>
      <p:sp>
        <p:nvSpPr>
          <p:cNvPr id="3" name="Content Placeholder 2"/>
          <p:cNvSpPr>
            <a:spLocks noGrp="1"/>
          </p:cNvSpPr>
          <p:nvPr>
            <p:ph sz="quarter" idx="1"/>
          </p:nvPr>
        </p:nvSpPr>
        <p:spPr/>
        <p:txBody>
          <a:bodyPr/>
          <a:lstStyle/>
          <a:p>
            <a:r>
              <a:rPr lang="en-US" dirty="0" smtClean="0"/>
              <a:t>Warm water rises, expands and moves away from the equator towards the north and south poles while cold water in the north tends to sink and migrate towards the equator. </a:t>
            </a:r>
            <a:endParaRPr lang="en-US" dirty="0"/>
          </a:p>
        </p:txBody>
      </p:sp>
      <p:sp>
        <p:nvSpPr>
          <p:cNvPr id="4" name="Content Placeholder 3"/>
          <p:cNvSpPr>
            <a:spLocks noGrp="1"/>
          </p:cNvSpPr>
          <p:nvPr>
            <p:ph sz="quarter" idx="2"/>
          </p:nvPr>
        </p:nvSpPr>
        <p:spPr/>
        <p:txBody>
          <a:bodyPr/>
          <a:lstStyle/>
          <a:p>
            <a:r>
              <a:rPr lang="en-US" dirty="0" smtClean="0"/>
              <a:t>At the equator, where the prevailing winds are easterly, and the tendency of the flowing waters to be deflected by the </a:t>
            </a:r>
            <a:r>
              <a:rPr lang="en-US" dirty="0" err="1" smtClean="0"/>
              <a:t>Coriolis</a:t>
            </a:r>
            <a:r>
              <a:rPr lang="en-US" dirty="0" smtClean="0"/>
              <a:t> Effect, the currents always flow from east to west.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Ocean currents…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There are many effects as a result of the ocean currents: </a:t>
            </a:r>
          </a:p>
          <a:p>
            <a:r>
              <a:rPr lang="en-US" dirty="0" smtClean="0"/>
              <a:t>Warming currents keep northern harbors free of ice in the winter. </a:t>
            </a:r>
          </a:p>
          <a:p>
            <a:r>
              <a:rPr lang="en-US" dirty="0" smtClean="0"/>
              <a:t>Cold currents that reach land on the west sides of continents have dry air above them cause desert climate conditions. </a:t>
            </a:r>
            <a:endParaRPr lang="en-US" dirty="0"/>
          </a:p>
        </p:txBody>
      </p:sp>
      <p:sp>
        <p:nvSpPr>
          <p:cNvPr id="4" name="Content Placeholder 3"/>
          <p:cNvSpPr>
            <a:spLocks noGrp="1"/>
          </p:cNvSpPr>
          <p:nvPr>
            <p:ph sz="quarter" idx="2"/>
          </p:nvPr>
        </p:nvSpPr>
        <p:spPr/>
        <p:txBody>
          <a:bodyPr>
            <a:normAutofit lnSpcReduction="10000"/>
          </a:bodyPr>
          <a:lstStyle/>
          <a:p>
            <a:r>
              <a:rPr lang="en-US" dirty="0" smtClean="0"/>
              <a:t>Areas like the coast of Peru and the west coast of Africa get   very little rain because of this. </a:t>
            </a:r>
          </a:p>
          <a:p>
            <a:r>
              <a:rPr lang="en-US" dirty="0" smtClean="0"/>
              <a:t>Warm currents that reach land on the east sides of continents have warm, moist air above them.  This causes rain forest climate conditions in equatorial regions along these coasts.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pPr>
              <a:buNone/>
            </a:pPr>
            <a:r>
              <a:rPr lang="en-US" dirty="0" smtClean="0"/>
              <a:t> </a:t>
            </a:r>
            <a:endParaRPr lang="en-US" dirty="0"/>
          </a:p>
        </p:txBody>
      </p:sp>
      <p:sp>
        <p:nvSpPr>
          <p:cNvPr id="4" name="Content Placeholder 3"/>
          <p:cNvSpPr>
            <a:spLocks noGrp="1"/>
          </p:cNvSpPr>
          <p:nvPr>
            <p:ph sz="quarter" idx="2"/>
          </p:nvPr>
        </p:nvSpPr>
        <p:spPr/>
        <p:txBody>
          <a:bodyPr/>
          <a:lstStyle/>
          <a:p>
            <a:pPr>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220133" y="1532056"/>
            <a:ext cx="3945467" cy="2909782"/>
          </a:xfrm>
          <a:prstGeom prst="rect">
            <a:avLst/>
          </a:prstGeom>
        </p:spPr>
      </p:pic>
      <p:pic>
        <p:nvPicPr>
          <p:cNvPr id="6" name="Picture 5"/>
          <p:cNvPicPr>
            <a:picLocks noChangeAspect="1"/>
          </p:cNvPicPr>
          <p:nvPr/>
        </p:nvPicPr>
        <p:blipFill>
          <a:blip r:embed="rId3"/>
          <a:stretch>
            <a:fillRect/>
          </a:stretch>
        </p:blipFill>
        <p:spPr>
          <a:xfrm>
            <a:off x="4324863" y="3399617"/>
            <a:ext cx="4651872" cy="3081865"/>
          </a:xfrm>
          <a:prstGeom prst="rect">
            <a:avLst/>
          </a:prstGeom>
        </p:spPr>
      </p:pic>
      <p:sp>
        <p:nvSpPr>
          <p:cNvPr id="8" name="TextBox 7"/>
          <p:cNvSpPr txBox="1"/>
          <p:nvPr/>
        </p:nvSpPr>
        <p:spPr>
          <a:xfrm>
            <a:off x="880533" y="643467"/>
            <a:ext cx="6991016" cy="584776"/>
          </a:xfrm>
          <a:prstGeom prst="rect">
            <a:avLst/>
          </a:prstGeom>
          <a:noFill/>
        </p:spPr>
        <p:txBody>
          <a:bodyPr wrap="none" rtlCol="0">
            <a:spAutoFit/>
          </a:bodyPr>
          <a:lstStyle/>
          <a:p>
            <a:r>
              <a:rPr lang="en-US" sz="3200" dirty="0" smtClean="0"/>
              <a:t>Some effects of Ocean Currents…</a:t>
            </a:r>
            <a:endParaRPr lang="en-US" sz="3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Clouds and Fog…</a:t>
            </a:r>
            <a:endParaRPr lang="en-US" dirty="0"/>
          </a:p>
        </p:txBody>
      </p:sp>
      <p:sp>
        <p:nvSpPr>
          <p:cNvPr id="3" name="Content Placeholder 2"/>
          <p:cNvSpPr>
            <a:spLocks noGrp="1"/>
          </p:cNvSpPr>
          <p:nvPr>
            <p:ph sz="quarter" idx="1"/>
          </p:nvPr>
        </p:nvSpPr>
        <p:spPr/>
        <p:txBody>
          <a:bodyPr>
            <a:normAutofit/>
          </a:bodyPr>
          <a:lstStyle/>
          <a:p>
            <a:r>
              <a:rPr lang="en-US" dirty="0" smtClean="0"/>
              <a:t>As the air warms water vapor causes the moisture in the ground, and water to evaporate. </a:t>
            </a:r>
          </a:p>
          <a:p>
            <a:r>
              <a:rPr lang="en-US" dirty="0" smtClean="0"/>
              <a:t>Once it rises into the atmosphere it cools and condenses into clouds </a:t>
            </a:r>
            <a:endParaRPr lang="en-US" dirty="0"/>
          </a:p>
        </p:txBody>
      </p:sp>
      <p:sp>
        <p:nvSpPr>
          <p:cNvPr id="4" name="Content Placeholder 3"/>
          <p:cNvSpPr>
            <a:spLocks noGrp="1"/>
          </p:cNvSpPr>
          <p:nvPr>
            <p:ph sz="quarter" idx="2"/>
          </p:nvPr>
        </p:nvSpPr>
        <p:spPr/>
        <p:txBody>
          <a:bodyPr>
            <a:normAutofit/>
          </a:bodyPr>
          <a:lstStyle/>
          <a:p>
            <a:r>
              <a:rPr lang="en-US" dirty="0" smtClean="0"/>
              <a:t>Not all clouds will produce rain or snow because the droplets that make up the clouds are so small and are easily suspended by the atmosphere. </a:t>
            </a:r>
          </a:p>
          <a:p>
            <a:r>
              <a:rPr lang="en-US" dirty="0" smtClean="0"/>
              <a:t>There needs to be thousands of these droplets combine before precipitation will occur.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Northern hemisphere</a:t>
            </a:r>
            <a:r>
              <a:rPr lang="en-US" dirty="0" smtClean="0"/>
              <a:t> </a:t>
            </a:r>
            <a:endParaRPr lang="en-US" dirty="0"/>
          </a:p>
        </p:txBody>
      </p:sp>
      <p:sp>
        <p:nvSpPr>
          <p:cNvPr id="3" name="Content Placeholder 2"/>
          <p:cNvSpPr>
            <a:spLocks noGrp="1"/>
          </p:cNvSpPr>
          <p:nvPr>
            <p:ph sz="quarter" idx="1"/>
          </p:nvPr>
        </p:nvSpPr>
        <p:spPr/>
        <p:txBody>
          <a:bodyPr>
            <a:normAutofit/>
          </a:bodyPr>
          <a:lstStyle/>
          <a:p>
            <a:pPr lvl="0"/>
            <a:r>
              <a:rPr lang="en-US" b="1" dirty="0" smtClean="0"/>
              <a:t>Tropic of Cancer – 23.5</a:t>
            </a:r>
            <a:r>
              <a:rPr lang="en-US" b="1" baseline="30000" dirty="0" smtClean="0"/>
              <a:t>O</a:t>
            </a:r>
            <a:r>
              <a:rPr lang="en-US" b="1" dirty="0" smtClean="0"/>
              <a:t> N latitude</a:t>
            </a:r>
            <a:r>
              <a:rPr lang="en-US" dirty="0" smtClean="0"/>
              <a:t> is the most northerly latitude reached by the sun’s vertical rays. It is reached on the first day of summer in the Northern hemisphere, approx. June 21</a:t>
            </a:r>
            <a:r>
              <a:rPr lang="en-US" baseline="30000" dirty="0" smtClean="0"/>
              <a:t>st</a:t>
            </a:r>
            <a:r>
              <a:rPr lang="en-US" dirty="0" smtClean="0"/>
              <a:t>. </a:t>
            </a:r>
          </a:p>
          <a:p>
            <a:pPr lvl="0">
              <a:buNone/>
            </a:pPr>
            <a:endParaRPr lang="en-US" dirty="0" smtClean="0"/>
          </a:p>
          <a:p>
            <a:pPr lvl="0"/>
            <a:r>
              <a:rPr lang="en-US" b="1" dirty="0" smtClean="0"/>
              <a:t>Arctic Circle – 66.5</a:t>
            </a:r>
            <a:r>
              <a:rPr lang="en-US" b="1" baseline="30000" dirty="0" smtClean="0"/>
              <a:t>O</a:t>
            </a:r>
            <a:r>
              <a:rPr lang="en-US" b="1" dirty="0" smtClean="0"/>
              <a:t> N latitude</a:t>
            </a:r>
            <a:r>
              <a:rPr lang="en-US" dirty="0" smtClean="0"/>
              <a:t>. Most northerly latitude reached by the sun’s rays on the first day of winter in the Northern hemisphere, approx. December 21st.</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856"/>
            <a:ext cx="6083595" cy="952521"/>
          </a:xfrm>
        </p:spPr>
        <p:txBody>
          <a:bodyPr/>
          <a:lstStyle/>
          <a:p>
            <a:r>
              <a:rPr lang="en-US" dirty="0" smtClean="0"/>
              <a:t>Formation of Clouds..</a:t>
            </a:r>
            <a:endParaRPr lang="en-US" dirty="0"/>
          </a:p>
        </p:txBody>
      </p:sp>
      <p:sp>
        <p:nvSpPr>
          <p:cNvPr id="3" name="Content Placeholder 2"/>
          <p:cNvSpPr>
            <a:spLocks noGrp="1"/>
          </p:cNvSpPr>
          <p:nvPr>
            <p:ph sz="quarter" idx="1"/>
          </p:nvPr>
        </p:nvSpPr>
        <p:spPr>
          <a:xfrm>
            <a:off x="152400" y="935665"/>
            <a:ext cx="8686800" cy="574214"/>
          </a:xfrm>
        </p:spPr>
        <p:txBody>
          <a:bodyPr>
            <a:normAutofit fontScale="70000" lnSpcReduction="20000"/>
          </a:bodyPr>
          <a:lstStyle/>
          <a:p>
            <a:pPr>
              <a:buNone/>
            </a:pPr>
            <a:r>
              <a:rPr lang="en-US" b="1" i="1" dirty="0" smtClean="0"/>
              <a:t>There are 3 categories that cloud formation can be classified. They are:</a:t>
            </a:r>
            <a:endParaRPr lang="en-US" b="1" i="1" dirty="0"/>
          </a:p>
        </p:txBody>
      </p:sp>
      <p:sp>
        <p:nvSpPr>
          <p:cNvPr id="4" name="Content Placeholder 3"/>
          <p:cNvSpPr>
            <a:spLocks noGrp="1"/>
          </p:cNvSpPr>
          <p:nvPr>
            <p:ph sz="quarter" idx="2"/>
          </p:nvPr>
        </p:nvSpPr>
        <p:spPr>
          <a:xfrm>
            <a:off x="0" y="1509879"/>
            <a:ext cx="9144000" cy="5996707"/>
          </a:xfrm>
        </p:spPr>
        <p:txBody>
          <a:bodyPr>
            <a:normAutofit fontScale="70000" lnSpcReduction="20000"/>
          </a:bodyPr>
          <a:lstStyle/>
          <a:p>
            <a:pPr>
              <a:buNone/>
            </a:pPr>
            <a:r>
              <a:rPr lang="en-US" dirty="0" smtClean="0"/>
              <a:t>    </a:t>
            </a:r>
            <a:r>
              <a:rPr lang="en-US" sz="2857" b="1" u="sng" dirty="0" smtClean="0">
                <a:effectLst>
                  <a:outerShdw blurRad="38100" dist="38100" dir="2700000" algn="tl">
                    <a:srgbClr val="000000">
                      <a:alpha val="43137"/>
                    </a:srgbClr>
                  </a:outerShdw>
                </a:effectLst>
              </a:rPr>
              <a:t>Convection Clouds </a:t>
            </a:r>
            <a:r>
              <a:rPr lang="en-US" sz="2857" dirty="0" smtClean="0"/>
              <a:t/>
            </a:r>
            <a:br>
              <a:rPr lang="en-US" sz="2857" dirty="0" smtClean="0"/>
            </a:br>
            <a:r>
              <a:rPr lang="en-US" sz="2857" dirty="0" smtClean="0"/>
              <a:t/>
            </a:r>
            <a:br>
              <a:rPr lang="en-US" sz="2857" dirty="0" smtClean="0"/>
            </a:br>
            <a:endParaRPr lang="en-CA" sz="2857" dirty="0" smtClean="0"/>
          </a:p>
          <a:p>
            <a:r>
              <a:rPr lang="en-US" sz="2857" dirty="0" smtClean="0"/>
              <a:t>	Where air near the ground absorbs energy from heated surfaces and starts to rise because it is warmer and less dense. The rising warm air carries water vapor up into the atmosphere. At higher altitudes the air pressure is thinner and the gases expand and cools because the particles loose energy as they move further apart. The water vapor also cools and condenses forming </a:t>
            </a:r>
            <a:r>
              <a:rPr lang="en-US" sz="2857" b="1" dirty="0" smtClean="0"/>
              <a:t>clouds</a:t>
            </a:r>
            <a:r>
              <a:rPr lang="en-US" sz="2857" dirty="0" smtClean="0"/>
              <a:t>. </a:t>
            </a:r>
            <a:r>
              <a:rPr lang="en-US" dirty="0" smtClean="0"/>
              <a:t/>
            </a:r>
            <a:br>
              <a:rPr lang="en-US" dirty="0" smtClean="0"/>
            </a:br>
            <a:r>
              <a:rPr lang="en-US" dirty="0" smtClean="0"/>
              <a:t/>
            </a:r>
            <a:br>
              <a:rPr lang="en-US" dirty="0" smtClean="0"/>
            </a:br>
            <a:r>
              <a:rPr lang="en-US" b="1" u="sng" dirty="0" smtClean="0">
                <a:effectLst>
                  <a:outerShdw blurRad="38100" dist="38100" dir="2700000" algn="tl">
                    <a:srgbClr val="000000">
                      <a:alpha val="43137"/>
                    </a:srgbClr>
                  </a:outerShdw>
                </a:effectLst>
              </a:rPr>
              <a:t/>
            </a:r>
            <a:br>
              <a:rPr lang="en-US" b="1" u="sng" dirty="0" smtClean="0">
                <a:effectLst>
                  <a:outerShdw blurRad="38100" dist="38100" dir="2700000" algn="tl">
                    <a:srgbClr val="000000">
                      <a:alpha val="43137"/>
                    </a:srgbClr>
                  </a:outerShdw>
                </a:effectLst>
              </a:rPr>
            </a:br>
            <a:endParaRPr lang="en-US" sz="2857" b="1" u="sng" dirty="0" smtClean="0">
              <a:effectLst>
                <a:outerShdw blurRad="38100" dist="38100" dir="2700000" algn="tl">
                  <a:srgbClr val="000000">
                    <a:alpha val="43137"/>
                  </a:srgbClr>
                </a:outerShdw>
              </a:effectLst>
            </a:endParaRPr>
          </a:p>
          <a:p>
            <a:pPr>
              <a:buNone/>
            </a:pPr>
            <a:r>
              <a:rPr lang="en-US" sz="2857" dirty="0" smtClean="0"/>
              <a:t>      </a:t>
            </a:r>
            <a:r>
              <a:rPr lang="en-US" sz="2857" b="1" u="sng" dirty="0" smtClean="0">
                <a:effectLst>
                  <a:outerShdw blurRad="38100" dist="38100" dir="2700000" algn="tl">
                    <a:srgbClr val="000000">
                      <a:alpha val="43137"/>
                    </a:srgbClr>
                  </a:outerShdw>
                </a:effectLst>
              </a:rPr>
              <a:t>Frontal Clouds </a:t>
            </a:r>
            <a:r>
              <a:rPr lang="en-US" sz="2857" dirty="0" smtClean="0"/>
              <a:t/>
            </a:r>
            <a:br>
              <a:rPr lang="en-US" sz="2857" dirty="0" smtClean="0"/>
            </a:br>
            <a:r>
              <a:rPr lang="en-US" sz="2857" dirty="0" smtClean="0"/>
              <a:t/>
            </a:r>
            <a:br>
              <a:rPr lang="en-US" sz="2857" dirty="0" smtClean="0"/>
            </a:br>
            <a:endParaRPr lang="en-CA" sz="2857" dirty="0" smtClean="0"/>
          </a:p>
          <a:p>
            <a:r>
              <a:rPr lang="en-US" sz="2857" dirty="0" smtClean="0"/>
              <a:t>Form where the leading edge of a large moving mass of air meets another mass of air at a different temperature.  Warm air masses generally are less dense and contain more moisture than cold air masses. Also, warm air rises over, or is pushed upward, by colder air.  The rising warm air expands, cools and the water </a:t>
            </a:r>
            <a:r>
              <a:rPr lang="en-US" sz="2857" dirty="0" err="1" smtClean="0"/>
              <a:t>vapour</a:t>
            </a:r>
            <a:r>
              <a:rPr lang="en-US" sz="2857" dirty="0" smtClean="0"/>
              <a:t> it contains condenses to form clouds. </a:t>
            </a:r>
            <a:endParaRPr lang="en-CA" sz="2857" dirty="0" smtClean="0"/>
          </a:p>
          <a:p>
            <a:endParaRPr lang="en-CA" dirty="0" smtClean="0"/>
          </a:p>
          <a:p>
            <a:pPr>
              <a:buNone/>
            </a:pPr>
            <a:r>
              <a:rPr lang="en-US" dirty="0" smtClean="0"/>
              <a:t/>
            </a:r>
            <a:br>
              <a:rPr lang="en-US" dirty="0" smtClean="0"/>
            </a:br>
            <a:endParaRPr lang="en-CA" dirty="0" smtClean="0"/>
          </a:p>
          <a:p>
            <a:pPr>
              <a:buNone/>
            </a:pPr>
            <a:endParaRPr lang="en-US" dirty="0" smtClean="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186" y="0"/>
            <a:ext cx="3732028" cy="1454943"/>
          </a:xfrm>
        </p:spPr>
        <p:txBody>
          <a:bodyPr/>
          <a:lstStyle/>
          <a:p>
            <a:r>
              <a:rPr lang="en-CA" dirty="0" smtClean="0"/>
              <a:t>Continued....</a:t>
            </a:r>
            <a:endParaRPr lang="en-CA" dirty="0"/>
          </a:p>
        </p:txBody>
      </p:sp>
      <p:sp>
        <p:nvSpPr>
          <p:cNvPr id="3" name="Content Placeholder 2"/>
          <p:cNvSpPr>
            <a:spLocks noGrp="1"/>
          </p:cNvSpPr>
          <p:nvPr>
            <p:ph sz="quarter" idx="1"/>
          </p:nvPr>
        </p:nvSpPr>
        <p:spPr>
          <a:xfrm>
            <a:off x="457199" y="1722438"/>
            <a:ext cx="8048847" cy="1446064"/>
          </a:xfrm>
        </p:spPr>
        <p:txBody>
          <a:bodyPr>
            <a:normAutofit fontScale="77500" lnSpcReduction="20000"/>
          </a:bodyPr>
          <a:lstStyle/>
          <a:p>
            <a:pPr>
              <a:buNone/>
            </a:pPr>
            <a:r>
              <a:rPr lang="en-US" b="1" u="sng" dirty="0" err="1" smtClean="0">
                <a:effectLst>
                  <a:outerShdw blurRad="38100" dist="38100" dir="2700000" algn="tl">
                    <a:srgbClr val="000000">
                      <a:alpha val="43137"/>
                    </a:srgbClr>
                  </a:outerShdw>
                </a:effectLst>
              </a:rPr>
              <a:t>Orographic</a:t>
            </a:r>
            <a:r>
              <a:rPr lang="en-US" b="1" u="sng" dirty="0" smtClean="0">
                <a:effectLst>
                  <a:outerShdw blurRad="38100" dist="38100" dir="2700000" algn="tl">
                    <a:srgbClr val="000000">
                      <a:alpha val="43137"/>
                    </a:srgbClr>
                  </a:outerShdw>
                </a:effectLst>
              </a:rPr>
              <a:t> Clouds</a:t>
            </a:r>
            <a:r>
              <a:rPr lang="en-US" b="1" dirty="0" smtClean="0"/>
              <a:t/>
            </a:r>
            <a:br>
              <a:rPr lang="en-US" b="1" dirty="0" smtClean="0"/>
            </a:br>
            <a:r>
              <a:rPr lang="en-US" dirty="0" smtClean="0"/>
              <a:t> </a:t>
            </a:r>
            <a:endParaRPr lang="en-CA" dirty="0" smtClean="0"/>
          </a:p>
          <a:p>
            <a:r>
              <a:rPr lang="en-US" dirty="0" smtClean="0"/>
              <a:t>Clouds that form as warm, moist air moves up a mountain the pressure decreases and the temperature decreases thus causing a the mountain leaving the peak in sunshine</a:t>
            </a:r>
            <a:endParaRPr lang="en-CA" dirty="0"/>
          </a:p>
        </p:txBody>
      </p:sp>
      <p:pic>
        <p:nvPicPr>
          <p:cNvPr id="28674" name="Picture 2"/>
          <p:cNvPicPr>
            <a:picLocks noChangeAspect="1" noChangeArrowheads="1"/>
          </p:cNvPicPr>
          <p:nvPr/>
        </p:nvPicPr>
        <p:blipFill>
          <a:blip r:embed="rId2"/>
          <a:srcRect/>
          <a:stretch>
            <a:fillRect/>
          </a:stretch>
        </p:blipFill>
        <p:spPr bwMode="auto">
          <a:xfrm>
            <a:off x="2197395" y="3802503"/>
            <a:ext cx="4316819" cy="287928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0632" y="0"/>
            <a:ext cx="1350335" cy="1093418"/>
          </a:xfrm>
        </p:spPr>
        <p:txBody>
          <a:bodyPr/>
          <a:lstStyle/>
          <a:p>
            <a:r>
              <a:rPr lang="en-CA" dirty="0" smtClean="0"/>
              <a:t>Fog</a:t>
            </a:r>
            <a:endParaRPr lang="en-CA" dirty="0"/>
          </a:p>
        </p:txBody>
      </p:sp>
      <p:sp>
        <p:nvSpPr>
          <p:cNvPr id="3" name="Content Placeholder 2"/>
          <p:cNvSpPr>
            <a:spLocks noGrp="1"/>
          </p:cNvSpPr>
          <p:nvPr>
            <p:ph sz="quarter" idx="1"/>
          </p:nvPr>
        </p:nvSpPr>
        <p:spPr>
          <a:xfrm>
            <a:off x="0" y="1093418"/>
            <a:ext cx="9144000" cy="629019"/>
          </a:xfrm>
        </p:spPr>
        <p:txBody>
          <a:bodyPr>
            <a:noAutofit/>
          </a:bodyPr>
          <a:lstStyle/>
          <a:p>
            <a:pPr>
              <a:buNone/>
            </a:pPr>
            <a:r>
              <a:rPr lang="en-US" sz="1900" dirty="0" smtClean="0"/>
              <a:t>Fog is actually a cloud that forms near the ground. There are a number of different kinds:</a:t>
            </a:r>
            <a:endParaRPr lang="en-CA" sz="1900" dirty="0"/>
          </a:p>
        </p:txBody>
      </p:sp>
      <p:sp>
        <p:nvSpPr>
          <p:cNvPr id="4" name="Content Placeholder 3"/>
          <p:cNvSpPr>
            <a:spLocks noGrp="1"/>
          </p:cNvSpPr>
          <p:nvPr>
            <p:ph sz="quarter" idx="2"/>
          </p:nvPr>
        </p:nvSpPr>
        <p:spPr>
          <a:xfrm>
            <a:off x="0" y="1930400"/>
            <a:ext cx="9144000" cy="3072416"/>
          </a:xfrm>
        </p:spPr>
        <p:txBody>
          <a:bodyPr>
            <a:normAutofit/>
          </a:bodyPr>
          <a:lstStyle/>
          <a:p>
            <a:pPr lvl="0"/>
            <a:r>
              <a:rPr lang="en-US" sz="1800" dirty="0" smtClean="0"/>
              <a:t>When energy near the surface radiates upward but is not reflected back to earth by clouds. The air near the ground cools allowing the water vapor to condense into fog. </a:t>
            </a:r>
            <a:br>
              <a:rPr lang="en-US" sz="1800" dirty="0" smtClean="0"/>
            </a:br>
            <a:endParaRPr lang="en-CA" sz="1800" dirty="0" smtClean="0"/>
          </a:p>
          <a:p>
            <a:pPr lvl="0"/>
            <a:r>
              <a:rPr lang="en-US" sz="1800" dirty="0" smtClean="0"/>
              <a:t>When warm air passes over snow. A sharp decrease in the temperature of the warm air causes the moisture to condense and form fog. </a:t>
            </a:r>
            <a:br>
              <a:rPr lang="en-US" sz="1800" dirty="0" smtClean="0"/>
            </a:br>
            <a:endParaRPr lang="en-CA" sz="1800" dirty="0" smtClean="0"/>
          </a:p>
          <a:p>
            <a:r>
              <a:rPr lang="en-US" sz="1800" dirty="0" smtClean="0"/>
              <a:t>When warm ocean air meets either cold ocean currents of colder air at the shoreline. This is the type of fog we find here in NF</a:t>
            </a:r>
            <a:endParaRPr lang="en-CA" sz="1800" dirty="0"/>
          </a:p>
        </p:txBody>
      </p:sp>
      <p:pic>
        <p:nvPicPr>
          <p:cNvPr id="29699" name="Picture 3"/>
          <p:cNvPicPr>
            <a:picLocks noChangeAspect="1" noChangeArrowheads="1"/>
          </p:cNvPicPr>
          <p:nvPr/>
        </p:nvPicPr>
        <p:blipFill>
          <a:blip r:embed="rId2"/>
          <a:srcRect/>
          <a:stretch>
            <a:fillRect/>
          </a:stretch>
        </p:blipFill>
        <p:spPr bwMode="auto">
          <a:xfrm>
            <a:off x="3218786" y="4456390"/>
            <a:ext cx="2735447" cy="215956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2"/>
            <a:ext cx="8229600" cy="1399032"/>
          </a:xfrm>
        </p:spPr>
        <p:txBody>
          <a:bodyPr/>
          <a:lstStyle/>
          <a:p>
            <a:r>
              <a:rPr lang="en-US" b="1" dirty="0" smtClean="0"/>
              <a:t>Classification of Clouds</a:t>
            </a:r>
            <a:r>
              <a:rPr lang="en-US" dirty="0" smtClean="0"/>
              <a:t> </a:t>
            </a:r>
            <a:endParaRPr lang="en-US" dirty="0"/>
          </a:p>
        </p:txBody>
      </p:sp>
      <p:sp>
        <p:nvSpPr>
          <p:cNvPr id="4" name="Content Placeholder 3"/>
          <p:cNvSpPr>
            <a:spLocks noGrp="1"/>
          </p:cNvSpPr>
          <p:nvPr>
            <p:ph sz="quarter" idx="1"/>
          </p:nvPr>
        </p:nvSpPr>
        <p:spPr>
          <a:xfrm>
            <a:off x="1497943" y="1130894"/>
            <a:ext cx="4746524" cy="535631"/>
          </a:xfrm>
        </p:spPr>
        <p:txBody>
          <a:bodyPr>
            <a:normAutofit lnSpcReduction="10000"/>
          </a:bodyPr>
          <a:lstStyle/>
          <a:p>
            <a:pPr>
              <a:buNone/>
            </a:pPr>
            <a:r>
              <a:rPr lang="en-US" sz="1946" dirty="0" smtClean="0"/>
              <a:t>Clouds are divided into two main groups </a:t>
            </a:r>
          </a:p>
          <a:p>
            <a:endParaRPr lang="en-US" dirty="0"/>
          </a:p>
        </p:txBody>
      </p:sp>
      <p:sp>
        <p:nvSpPr>
          <p:cNvPr id="5" name="Content Placeholder 4"/>
          <p:cNvSpPr>
            <a:spLocks noGrp="1"/>
          </p:cNvSpPr>
          <p:nvPr>
            <p:ph sz="quarter" idx="2"/>
          </p:nvPr>
        </p:nvSpPr>
        <p:spPr>
          <a:xfrm>
            <a:off x="-1" y="1934341"/>
            <a:ext cx="8686799" cy="4525963"/>
          </a:xfrm>
        </p:spPr>
        <p:txBody>
          <a:bodyPr>
            <a:normAutofit lnSpcReduction="10000"/>
          </a:bodyPr>
          <a:lstStyle/>
          <a:p>
            <a:pPr>
              <a:buNone/>
            </a:pPr>
            <a:r>
              <a:rPr lang="en-US" b="1" dirty="0" smtClean="0"/>
              <a:t> </a:t>
            </a:r>
            <a:r>
              <a:rPr lang="en-US" sz="2162" b="1" u="sng" dirty="0" smtClean="0">
                <a:effectLst>
                  <a:outerShdw blurRad="50800" dist="38100" dir="2700000">
                    <a:srgbClr val="000000">
                      <a:alpha val="43000"/>
                    </a:srgbClr>
                  </a:outerShdw>
                </a:effectLst>
              </a:rPr>
              <a:t>Cumulus clouds </a:t>
            </a:r>
          </a:p>
          <a:p>
            <a:pPr lvl="0"/>
            <a:r>
              <a:rPr lang="en-US" sz="2162" dirty="0" smtClean="0"/>
              <a:t>Have a billowing rounded shape </a:t>
            </a:r>
          </a:p>
          <a:p>
            <a:pPr lvl="0"/>
            <a:r>
              <a:rPr lang="en-US" sz="2162" dirty="0" smtClean="0"/>
              <a:t>Derived from the word mean heap </a:t>
            </a:r>
          </a:p>
          <a:p>
            <a:pPr lvl="0"/>
            <a:r>
              <a:rPr lang="en-US" sz="2162" dirty="0" smtClean="0"/>
              <a:t>Grow vertically usually indicating unstable weather</a:t>
            </a:r>
            <a:br>
              <a:rPr lang="en-US" sz="2162" dirty="0" smtClean="0"/>
            </a:br>
            <a:r>
              <a:rPr lang="en-US" sz="2162" dirty="0" smtClean="0"/>
              <a:t/>
            </a:r>
            <a:br>
              <a:rPr lang="en-US" sz="2162" dirty="0" smtClean="0"/>
            </a:br>
            <a:r>
              <a:rPr lang="en-US" sz="2162" dirty="0" smtClean="0"/>
              <a:t> </a:t>
            </a:r>
          </a:p>
          <a:p>
            <a:pPr>
              <a:buNone/>
            </a:pPr>
            <a:r>
              <a:rPr lang="en-US" sz="2162" b="1" dirty="0" smtClean="0"/>
              <a:t>  </a:t>
            </a:r>
            <a:r>
              <a:rPr lang="en-US" sz="2162" b="1" u="sng" dirty="0" smtClean="0">
                <a:effectLst>
                  <a:outerShdw blurRad="50800" dist="38100" dir="2700000">
                    <a:srgbClr val="000000">
                      <a:alpha val="43000"/>
                    </a:srgbClr>
                  </a:outerShdw>
                </a:effectLst>
              </a:rPr>
              <a:t>Stratus clouds </a:t>
            </a:r>
          </a:p>
          <a:p>
            <a:pPr lvl="0"/>
            <a:r>
              <a:rPr lang="en-US" sz="2162" dirty="0" smtClean="0"/>
              <a:t>Flattened layered shape </a:t>
            </a:r>
          </a:p>
          <a:p>
            <a:pPr lvl="0"/>
            <a:r>
              <a:rPr lang="en-US" sz="2162" dirty="0" smtClean="0"/>
              <a:t>Grow horizontally </a:t>
            </a:r>
          </a:p>
          <a:p>
            <a:pPr lvl="0"/>
            <a:r>
              <a:rPr lang="en-US" sz="2162" dirty="0" smtClean="0"/>
              <a:t>Derived from a word meaning spread out </a:t>
            </a:r>
          </a:p>
          <a:p>
            <a:pPr lvl="0"/>
            <a:r>
              <a:rPr lang="en-US" sz="2162" dirty="0" smtClean="0"/>
              <a:t>Created from a warm air front over rides a colder air mass </a:t>
            </a:r>
          </a:p>
          <a:p>
            <a:pPr lvl="0"/>
            <a:r>
              <a:rPr lang="en-US" sz="2162" dirty="0" smtClean="0"/>
              <a:t>Generally indicate stable weather </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7755467" cy="1104106"/>
          </a:xfrm>
        </p:spPr>
        <p:txBody>
          <a:bodyPr/>
          <a:lstStyle/>
          <a:p>
            <a:r>
              <a:rPr lang="en-US" b="1" dirty="0" smtClean="0"/>
              <a:t>Rules for Naming Clouds</a:t>
            </a:r>
            <a:r>
              <a:rPr lang="en-US" dirty="0" smtClean="0"/>
              <a:t> </a:t>
            </a:r>
            <a:endParaRPr lang="en-CA" dirty="0"/>
          </a:p>
        </p:txBody>
      </p:sp>
      <p:sp>
        <p:nvSpPr>
          <p:cNvPr id="3" name="Content Placeholder 2"/>
          <p:cNvSpPr>
            <a:spLocks noGrp="1"/>
          </p:cNvSpPr>
          <p:nvPr>
            <p:ph sz="quarter" idx="1"/>
          </p:nvPr>
        </p:nvSpPr>
        <p:spPr>
          <a:xfrm>
            <a:off x="457200" y="1722438"/>
            <a:ext cx="4114800" cy="3069696"/>
          </a:xfrm>
        </p:spPr>
        <p:txBody>
          <a:bodyPr>
            <a:normAutofit/>
          </a:bodyPr>
          <a:lstStyle/>
          <a:p>
            <a:pPr lvl="0"/>
            <a:r>
              <a:rPr lang="en-US" dirty="0" smtClean="0"/>
              <a:t>Names are given according to their altitude </a:t>
            </a:r>
          </a:p>
          <a:p>
            <a:pPr lvl="0"/>
            <a:r>
              <a:rPr lang="en-US" dirty="0" smtClean="0"/>
              <a:t>Low level clouds have the simple names </a:t>
            </a:r>
            <a:r>
              <a:rPr lang="en-US" b="1" dirty="0" smtClean="0"/>
              <a:t>cumulus</a:t>
            </a:r>
            <a:r>
              <a:rPr lang="en-US" dirty="0" smtClean="0"/>
              <a:t> and </a:t>
            </a:r>
            <a:r>
              <a:rPr lang="en-US" b="1" dirty="0" smtClean="0"/>
              <a:t>stratus</a:t>
            </a:r>
            <a:r>
              <a:rPr lang="en-US" dirty="0" smtClean="0"/>
              <a:t> </a:t>
            </a:r>
          </a:p>
          <a:p>
            <a:pPr lvl="0"/>
            <a:r>
              <a:rPr lang="en-US" dirty="0" smtClean="0"/>
              <a:t>Medium level clouds have the prefix </a:t>
            </a:r>
            <a:r>
              <a:rPr lang="en-US" b="1" dirty="0" smtClean="0"/>
              <a:t>alto</a:t>
            </a:r>
            <a:r>
              <a:rPr lang="en-US" dirty="0" smtClean="0"/>
              <a:t>, meaning higher </a:t>
            </a:r>
          </a:p>
          <a:p>
            <a:endParaRPr lang="en-CA" dirty="0"/>
          </a:p>
        </p:txBody>
      </p:sp>
      <p:sp>
        <p:nvSpPr>
          <p:cNvPr id="4" name="Content Placeholder 3"/>
          <p:cNvSpPr>
            <a:spLocks noGrp="1"/>
          </p:cNvSpPr>
          <p:nvPr>
            <p:ph sz="quarter" idx="2"/>
          </p:nvPr>
        </p:nvSpPr>
        <p:spPr>
          <a:xfrm>
            <a:off x="4648200" y="1722438"/>
            <a:ext cx="4038600" cy="2510896"/>
          </a:xfrm>
        </p:spPr>
        <p:txBody>
          <a:bodyPr>
            <a:normAutofit/>
          </a:bodyPr>
          <a:lstStyle/>
          <a:p>
            <a:pPr lvl="0"/>
            <a:r>
              <a:rPr lang="en-US" dirty="0" smtClean="0"/>
              <a:t>High level clouds have the prefix </a:t>
            </a:r>
            <a:r>
              <a:rPr lang="en-US" b="1" dirty="0" smtClean="0"/>
              <a:t>cirrus</a:t>
            </a:r>
            <a:r>
              <a:rPr lang="en-US" dirty="0" smtClean="0"/>
              <a:t>, meaning curly lock of hair </a:t>
            </a:r>
          </a:p>
          <a:p>
            <a:pPr lvl="0"/>
            <a:r>
              <a:rPr lang="en-US" dirty="0" smtClean="0"/>
              <a:t>Rain holding clouds are called </a:t>
            </a:r>
            <a:r>
              <a:rPr lang="en-US" b="1" dirty="0" smtClean="0"/>
              <a:t>nimbus</a:t>
            </a:r>
            <a:r>
              <a:rPr lang="en-US" dirty="0" smtClean="0"/>
              <a:t> </a:t>
            </a:r>
          </a:p>
          <a:p>
            <a:endParaRPr lang="en-CA" dirty="0"/>
          </a:p>
        </p:txBody>
      </p:sp>
      <p:pic>
        <p:nvPicPr>
          <p:cNvPr id="8" name="Picture 7" descr="cartoon_clouds_1.gif"/>
          <p:cNvPicPr>
            <a:picLocks noChangeAspect="1"/>
          </p:cNvPicPr>
          <p:nvPr/>
        </p:nvPicPr>
        <p:blipFill>
          <a:blip r:embed="rId2"/>
          <a:stretch>
            <a:fillRect/>
          </a:stretch>
        </p:blipFill>
        <p:spPr>
          <a:xfrm>
            <a:off x="4809067" y="3937000"/>
            <a:ext cx="3403600" cy="2641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Hemisphere</a:t>
            </a:r>
            <a:endParaRPr lang="en-US" dirty="0"/>
          </a:p>
        </p:txBody>
      </p:sp>
      <p:sp>
        <p:nvSpPr>
          <p:cNvPr id="3" name="Content Placeholder 2"/>
          <p:cNvSpPr>
            <a:spLocks noGrp="1"/>
          </p:cNvSpPr>
          <p:nvPr>
            <p:ph sz="quarter" idx="1"/>
          </p:nvPr>
        </p:nvSpPr>
        <p:spPr>
          <a:xfrm>
            <a:off x="457200" y="1869229"/>
            <a:ext cx="8229600" cy="4572000"/>
          </a:xfrm>
        </p:spPr>
        <p:txBody>
          <a:bodyPr>
            <a:normAutofit/>
          </a:bodyPr>
          <a:lstStyle/>
          <a:p>
            <a:pPr>
              <a:buNone/>
            </a:pPr>
            <a:endParaRPr lang="en-US" dirty="0" smtClean="0"/>
          </a:p>
          <a:p>
            <a:pPr lvl="0"/>
            <a:r>
              <a:rPr lang="en-US" b="1" dirty="0" smtClean="0"/>
              <a:t>Tropic of Capricorn </a:t>
            </a:r>
            <a:r>
              <a:rPr lang="en-US" dirty="0" smtClean="0"/>
              <a:t>is the most southerly latitude reached by the sun’s vertical rays. It is reached on the first day of summer in the Southern hemisphere, approx. December 21</a:t>
            </a:r>
            <a:r>
              <a:rPr lang="en-US" baseline="30000" dirty="0" smtClean="0"/>
              <a:t>st</a:t>
            </a:r>
            <a:r>
              <a:rPr lang="en-US" dirty="0" smtClean="0"/>
              <a:t>.</a:t>
            </a:r>
          </a:p>
          <a:p>
            <a:pPr lvl="0"/>
            <a:endParaRPr lang="en-US" dirty="0" smtClean="0"/>
          </a:p>
          <a:p>
            <a:pPr lvl="0"/>
            <a:r>
              <a:rPr lang="en-US" b="1" dirty="0" smtClean="0"/>
              <a:t> Antarctic Circle</a:t>
            </a:r>
            <a:r>
              <a:rPr lang="en-US" dirty="0" smtClean="0"/>
              <a:t> – </a:t>
            </a:r>
            <a:r>
              <a:rPr lang="en-US" b="1" dirty="0" smtClean="0"/>
              <a:t>66.5</a:t>
            </a:r>
            <a:r>
              <a:rPr lang="en-US" b="1" baseline="30000" dirty="0" smtClean="0"/>
              <a:t>O</a:t>
            </a:r>
            <a:r>
              <a:rPr lang="en-US" b="1" dirty="0" smtClean="0"/>
              <a:t> S latitude</a:t>
            </a:r>
            <a:r>
              <a:rPr lang="en-US" dirty="0" smtClean="0"/>
              <a:t>. Most southerly latitude reached by the sun’s rays on the first day of winter in the Southern hemisphere, approx. June 21st.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Regions</a:t>
            </a:r>
            <a:endParaRPr lang="en-US" dirty="0"/>
          </a:p>
        </p:txBody>
      </p:sp>
      <p:sp>
        <p:nvSpPr>
          <p:cNvPr id="3" name="Content Placeholder 2"/>
          <p:cNvSpPr>
            <a:spLocks noGrp="1"/>
          </p:cNvSpPr>
          <p:nvPr>
            <p:ph sz="quarter" idx="1"/>
          </p:nvPr>
        </p:nvSpPr>
        <p:spPr/>
        <p:txBody>
          <a:bodyPr/>
          <a:lstStyle/>
          <a:p>
            <a:pPr>
              <a:buNone/>
            </a:pPr>
            <a:endParaRPr lang="en-US" dirty="0" smtClean="0"/>
          </a:p>
          <a:p>
            <a:pPr lvl="0"/>
            <a:r>
              <a:rPr lang="en-US" b="1" dirty="0" smtClean="0"/>
              <a:t>The Tropics </a:t>
            </a:r>
            <a:r>
              <a:rPr lang="en-US" dirty="0" smtClean="0"/>
              <a:t>-</a:t>
            </a:r>
            <a:r>
              <a:rPr lang="en-US" b="1" dirty="0" smtClean="0"/>
              <a:t> </a:t>
            </a:r>
            <a:r>
              <a:rPr lang="en-US" dirty="0" smtClean="0"/>
              <a:t>between the Tropic of Cancer and Capricorn. </a:t>
            </a:r>
          </a:p>
          <a:p>
            <a:pPr lvl="0"/>
            <a:r>
              <a:rPr lang="en-US" b="1" dirty="0" smtClean="0"/>
              <a:t>Polar Regions</a:t>
            </a:r>
            <a:r>
              <a:rPr lang="en-US" dirty="0" smtClean="0"/>
              <a:t> - north and south of the Arctic and Antarctic Circles. </a:t>
            </a:r>
          </a:p>
          <a:p>
            <a:pPr lvl="0"/>
            <a:r>
              <a:rPr lang="en-US" b="1" dirty="0" smtClean="0"/>
              <a:t>Mid-Latitudes</a:t>
            </a:r>
            <a:r>
              <a:rPr lang="en-US" dirty="0" smtClean="0"/>
              <a:t> - between the Tropics and the Polar Regions.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Energy Balance</a:t>
            </a:r>
            <a:endParaRPr lang="en-US" dirty="0"/>
          </a:p>
        </p:txBody>
      </p:sp>
      <p:sp>
        <p:nvSpPr>
          <p:cNvPr id="3" name="Content Placeholder 2"/>
          <p:cNvSpPr>
            <a:spLocks noGrp="1"/>
          </p:cNvSpPr>
          <p:nvPr>
            <p:ph sz="quarter" idx="1"/>
          </p:nvPr>
        </p:nvSpPr>
        <p:spPr/>
        <p:txBody>
          <a:bodyPr>
            <a:normAutofit/>
          </a:bodyPr>
          <a:lstStyle/>
          <a:p>
            <a:pPr>
              <a:buNone/>
            </a:pPr>
            <a:endParaRPr lang="en-US" dirty="0" smtClean="0"/>
          </a:p>
          <a:p>
            <a:r>
              <a:rPr lang="en-US" dirty="0" smtClean="0"/>
              <a:t>	Almost all the energy necessary to sustain life and influence weather comes from the sun. Without this energy life could not exist.</a:t>
            </a:r>
          </a:p>
          <a:p>
            <a:r>
              <a:rPr lang="en-US" dirty="0" smtClean="0"/>
              <a:t> Some of this energy is used by plants to grow and plants are the basic energy source for all life on earth.</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254</TotalTime>
  <Words>3013</Words>
  <Application>Microsoft Office PowerPoint</Application>
  <PresentationFormat>On-screen Show (4:3)</PresentationFormat>
  <Paragraphs>274</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Equity</vt:lpstr>
      <vt:lpstr>  Chapter 13 Global Weather Dynamics</vt:lpstr>
      <vt:lpstr>The Earth:</vt:lpstr>
      <vt:lpstr>Weather and Climate: </vt:lpstr>
      <vt:lpstr>Global Geography: </vt:lpstr>
      <vt:lpstr>Earths Axis</vt:lpstr>
      <vt:lpstr>Northern hemisphere </vt:lpstr>
      <vt:lpstr>Southern Hemisphere</vt:lpstr>
      <vt:lpstr>World Regions</vt:lpstr>
      <vt:lpstr>Earth’s Energy Balance</vt:lpstr>
      <vt:lpstr>Energy Balance</vt:lpstr>
      <vt:lpstr>Energy Balance</vt:lpstr>
      <vt:lpstr>Energy transfer and Radiation</vt:lpstr>
      <vt:lpstr>Electromagnetic Spectrum</vt:lpstr>
      <vt:lpstr>Conduction and convection</vt:lpstr>
      <vt:lpstr>Radiation, Convection, Conduction</vt:lpstr>
      <vt:lpstr>Advection</vt:lpstr>
      <vt:lpstr>Reflection and Absorption of Energy: </vt:lpstr>
      <vt:lpstr>              Continued </vt:lpstr>
      <vt:lpstr>Heat Capacity</vt:lpstr>
      <vt:lpstr>Heat Sinks</vt:lpstr>
      <vt:lpstr>Seasons.</vt:lpstr>
      <vt:lpstr>Winter Solstice</vt:lpstr>
      <vt:lpstr>Autumnal Equinox </vt:lpstr>
      <vt:lpstr>The Seasons</vt:lpstr>
      <vt:lpstr>Atmosphere</vt:lpstr>
      <vt:lpstr>The Troposphere:</vt:lpstr>
      <vt:lpstr>The Tropopause  </vt:lpstr>
      <vt:lpstr>The Stratosphere: </vt:lpstr>
      <vt:lpstr> The Mesosphere: </vt:lpstr>
      <vt:lpstr>Exosphere   and Stratosphere</vt:lpstr>
      <vt:lpstr>The Thermosphere:</vt:lpstr>
      <vt:lpstr> Exosphere: </vt:lpstr>
      <vt:lpstr>Supporting Life on earth </vt:lpstr>
      <vt:lpstr>Atmospheric Pressure:  </vt:lpstr>
      <vt:lpstr>Atmospheric pressure</vt:lpstr>
      <vt:lpstr>Aneroid Barometer</vt:lpstr>
      <vt:lpstr>Atmospheric Pressure</vt:lpstr>
      <vt:lpstr>High winds.                                                                       Low winds.</vt:lpstr>
      <vt:lpstr>Prevailing Wind Patterns:  </vt:lpstr>
      <vt:lpstr>Corolis Effect</vt:lpstr>
      <vt:lpstr>Prevailing Winds</vt:lpstr>
      <vt:lpstr>Prevailing Winds</vt:lpstr>
      <vt:lpstr>Convection Currents</vt:lpstr>
      <vt:lpstr>Jet Streams</vt:lpstr>
      <vt:lpstr>Jet Streams.</vt:lpstr>
      <vt:lpstr>Effects of Prevailing Winds:  </vt:lpstr>
      <vt:lpstr>At The Equator</vt:lpstr>
      <vt:lpstr>At The Polar Regions</vt:lpstr>
      <vt:lpstr>  The Hydrosphere  </vt:lpstr>
      <vt:lpstr>      Water Distribution  </vt:lpstr>
      <vt:lpstr>        The water cycle</vt:lpstr>
      <vt:lpstr>Water cycle continued…</vt:lpstr>
      <vt:lpstr>Major Ocean Currents…</vt:lpstr>
      <vt:lpstr>Ocean Currents continued…</vt:lpstr>
      <vt:lpstr>Causes of ocean currents…</vt:lpstr>
      <vt:lpstr>Causes Continued…</vt:lpstr>
      <vt:lpstr>Effects of Ocean currents…</vt:lpstr>
      <vt:lpstr> </vt:lpstr>
      <vt:lpstr>Clouds and Fog…</vt:lpstr>
      <vt:lpstr>Formation of Clouds..</vt:lpstr>
      <vt:lpstr>Continued....</vt:lpstr>
      <vt:lpstr>Fog</vt:lpstr>
      <vt:lpstr>Classification of Clouds </vt:lpstr>
      <vt:lpstr>Rules for Naming Clouds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Weather Dynamics</dc:title>
  <dc:creator>student account</dc:creator>
  <cp:lastModifiedBy>Scott</cp:lastModifiedBy>
  <cp:revision>17</cp:revision>
  <dcterms:created xsi:type="dcterms:W3CDTF">2010-05-27T16:13:36Z</dcterms:created>
  <dcterms:modified xsi:type="dcterms:W3CDTF">2012-02-16T03:40:05Z</dcterms:modified>
</cp:coreProperties>
</file>