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2" r:id="rId18"/>
    <p:sldId id="273" r:id="rId19"/>
    <p:sldId id="274" r:id="rId20"/>
    <p:sldId id="275" r:id="rId21"/>
    <p:sldId id="276" r:id="rId22"/>
    <p:sldId id="277" r:id="rId23"/>
    <p:sldId id="278" r:id="rId24"/>
    <p:sldId id="279" r:id="rId25"/>
    <p:sldId id="280" r:id="rId26"/>
    <p:sldId id="293" r:id="rId27"/>
    <p:sldId id="281" r:id="rId28"/>
    <p:sldId id="282" r:id="rId29"/>
    <p:sldId id="283" r:id="rId30"/>
    <p:sldId id="294" r:id="rId31"/>
    <p:sldId id="284" r:id="rId32"/>
    <p:sldId id="285" r:id="rId33"/>
    <p:sldId id="295" r:id="rId34"/>
    <p:sldId id="287" r:id="rId35"/>
    <p:sldId id="288" r:id="rId36"/>
    <p:sldId id="289" r:id="rId37"/>
    <p:sldId id="290" r:id="rId38"/>
    <p:sldId id="29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CA"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F55D319-0B6A-334D-BD05-D00C48E4ECA0}" type="datetimeFigureOut">
              <a:rPr lang="en-US" smtClean="0"/>
              <a:pPr/>
              <a:t>5/4/2010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EF55D319-0B6A-334D-BD05-D00C48E4ECA0}" type="datetimeFigureOut">
              <a:rPr lang="en-US" smtClean="0"/>
              <a:pPr/>
              <a:t>5/4/2010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87397-036D-4D4E-8F5D-B42DDB7E9A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F55D319-0B6A-334D-BD05-D00C48E4ECA0}" type="datetimeFigureOut">
              <a:rPr lang="en-US" smtClean="0"/>
              <a:pPr/>
              <a:t>5/4/2010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87397-036D-4D4E-8F5D-B42DDB7E9AC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CA"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CA"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CA"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CA"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CA"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CA"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CA"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CA"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CA"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CA"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CA"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EF55D319-0B6A-334D-BD05-D00C48E4ECA0}" type="datetimeFigureOut">
              <a:rPr lang="en-US" smtClean="0"/>
              <a:pPr/>
              <a:t>5/4/2010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7397-036D-4D4E-8F5D-B42DDB7E9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EF55D319-0B6A-334D-BD05-D00C48E4ECA0}" type="datetimeFigureOut">
              <a:rPr lang="en-US" smtClean="0"/>
              <a:pPr/>
              <a:t>5/4/2010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7397-036D-4D4E-8F5D-B42DDB7E9AC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EF55D319-0B6A-334D-BD05-D00C48E4ECA0}" type="datetimeFigureOut">
              <a:rPr lang="en-US" smtClean="0"/>
              <a:pPr/>
              <a:t>5/4/2010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7397-036D-4D4E-8F5D-B42DDB7E9AC1}"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EF55D319-0B6A-334D-BD05-D00C48E4ECA0}" type="datetimeFigureOut">
              <a:rPr lang="en-US" smtClean="0"/>
              <a:pPr/>
              <a:t>5/4/2010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7397-036D-4D4E-8F5D-B42DDB7E9AC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CA"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F55D319-0B6A-334D-BD05-D00C48E4ECA0}" type="datetimeFigureOut">
              <a:rPr lang="en-US" smtClean="0"/>
              <a:pPr/>
              <a:t>5/4/2010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CA"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CA"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EF55D319-0B6A-334D-BD05-D00C48E4ECA0}" type="datetimeFigureOut">
              <a:rPr lang="en-US" smtClean="0"/>
              <a:pPr/>
              <a:t>5/4/2010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6087397-036D-4D4E-8F5D-B42DDB7E9AC1}"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EF55D319-0B6A-334D-BD05-D00C48E4ECA0}" type="datetimeFigureOut">
              <a:rPr lang="en-US" smtClean="0"/>
              <a:pPr/>
              <a:t>5/4/2010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87397-036D-4D4E-8F5D-B42DDB7E9AC1}"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6087397-036D-4D4E-8F5D-B42DDB7E9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EF55D319-0B6A-334D-BD05-D00C48E4ECA0}" type="datetimeFigureOut">
              <a:rPr lang="en-US" smtClean="0"/>
              <a:pPr/>
              <a:t>5/4/2010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7397-036D-4D4E-8F5D-B42DDB7E9AC1}"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CA"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F55D319-0B6A-334D-BD05-D00C48E4ECA0}" type="datetimeFigureOut">
              <a:rPr lang="en-US" smtClean="0"/>
              <a:pPr/>
              <a:t>5/4/2010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6087397-036D-4D4E-8F5D-B42DDB7E9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7522" y="4508556"/>
            <a:ext cx="5452370" cy="93345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Chapter 19</a:t>
            </a:r>
            <a:b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Introducing Evolution</a:t>
            </a:r>
            <a:endParaRPr lang="en-US"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004457" y="5427492"/>
            <a:ext cx="6139543" cy="1430508"/>
          </a:xfrm>
        </p:spPr>
        <p:txBody>
          <a:bodyPr>
            <a:noAutofit/>
          </a:bodyPr>
          <a:lstStyle/>
          <a:p>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Part 1 By</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Shannon </a:t>
            </a:r>
            <a:r>
              <a:rPr lang="en-US" sz="1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Hinks</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1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Mise’l</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1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Jeddore</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Stephen </a:t>
            </a:r>
            <a:r>
              <a:rPr lang="en-US" sz="1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Quann</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Part 2 By: Yolanda John, Caitlin Stride, and </a:t>
            </a:r>
            <a:r>
              <a:rPr lang="en-US" sz="1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Shelayne</a:t>
            </a:r>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Walsh</a:t>
            </a:r>
            <a:b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May  2010</a:t>
            </a:r>
            <a:endParaRPr lang="en-US" sz="1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98608"/>
            <a:ext cx="7789183" cy="111610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Developing The Theory Of Evolution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Section 19.2</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pPr lvl="0">
              <a:buNone/>
            </a:pPr>
            <a:r>
              <a:rPr lang="en-US" dirty="0" smtClean="0"/>
              <a:t> The work and ideas of many people has helped to shape our current understanding of evolution.</a:t>
            </a:r>
          </a:p>
          <a:p>
            <a:pPr>
              <a:buNone/>
            </a:pPr>
            <a:endParaRPr lang="en-US" dirty="0"/>
          </a:p>
        </p:txBody>
      </p:sp>
      <p:pic>
        <p:nvPicPr>
          <p:cNvPr id="4" name="Picture 3" descr="stop_following_me_creationist_evolution_darwin_theory.jpg"/>
          <p:cNvPicPr>
            <a:picLocks noChangeAspect="1"/>
          </p:cNvPicPr>
          <p:nvPr/>
        </p:nvPicPr>
        <p:blipFill>
          <a:blip r:embed="rId2"/>
          <a:stretch>
            <a:fillRect/>
          </a:stretch>
        </p:blipFill>
        <p:spPr>
          <a:xfrm>
            <a:off x="3139874" y="2794000"/>
            <a:ext cx="3140276" cy="37356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Historical Context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pPr lvl="0"/>
            <a:r>
              <a:rPr lang="en-US" dirty="0" smtClean="0"/>
              <a:t>In ancient times, Greek philosophers believed that life gradually evolved.</a:t>
            </a:r>
          </a:p>
          <a:p>
            <a:pPr lvl="0"/>
            <a:r>
              <a:rPr lang="en-US" dirty="0" smtClean="0"/>
              <a:t>Other philosophers such as Aristotle did not support the idea of evolution and believed that all of the organisms that would ever exist were already created and would not change.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98474" y="1981200"/>
            <a:ext cx="7556313" cy="4506686"/>
          </a:xfrm>
        </p:spPr>
        <p:txBody>
          <a:bodyPr>
            <a:normAutofit/>
          </a:bodyPr>
          <a:lstStyle/>
          <a:p>
            <a:pPr lvl="0"/>
            <a:r>
              <a:rPr lang="en-US" dirty="0" smtClean="0"/>
              <a:t>In the 19</a:t>
            </a:r>
            <a:r>
              <a:rPr lang="en-US" baseline="30000" dirty="0" smtClean="0"/>
              <a:t>th</a:t>
            </a:r>
            <a:r>
              <a:rPr lang="en-US" dirty="0" smtClean="0"/>
              <a:t> century, new ideas began to emerge </a:t>
            </a:r>
            <a:r>
              <a:rPr lang="en-US" dirty="0" smtClean="0"/>
              <a:t>including:</a:t>
            </a:r>
            <a:endParaRPr lang="en-US" dirty="0" smtClean="0"/>
          </a:p>
          <a:p>
            <a:pPr lvl="1"/>
            <a:r>
              <a:rPr lang="en-US" dirty="0" smtClean="0"/>
              <a:t>Living </a:t>
            </a:r>
            <a:r>
              <a:rPr lang="en-US" dirty="0" smtClean="0"/>
              <a:t>things did change during the course of </a:t>
            </a:r>
            <a:r>
              <a:rPr lang="en-US" dirty="0" smtClean="0"/>
              <a:t>history.</a:t>
            </a:r>
            <a:br>
              <a:rPr lang="en-US" dirty="0" smtClean="0"/>
            </a:br>
            <a:endParaRPr lang="en-US" dirty="0" smtClean="0"/>
          </a:p>
          <a:p>
            <a:pPr lvl="1"/>
            <a:r>
              <a:rPr lang="en-US" dirty="0" smtClean="0"/>
              <a:t>Organisms </a:t>
            </a:r>
            <a:r>
              <a:rPr lang="en-US" dirty="0" smtClean="0"/>
              <a:t>which exist now may be different from </a:t>
            </a:r>
            <a:r>
              <a:rPr lang="en-US" dirty="0" smtClean="0"/>
              <a:t>the </a:t>
            </a:r>
            <a:r>
              <a:rPr lang="en-US" dirty="0" smtClean="0"/>
              <a:t>organisms which existed previously in </a:t>
            </a:r>
            <a:r>
              <a:rPr lang="en-US" dirty="0" smtClean="0"/>
              <a:t>history.</a:t>
            </a:r>
            <a:br>
              <a:rPr lang="en-US" dirty="0" smtClean="0"/>
            </a:br>
            <a:endParaRPr lang="en-US" dirty="0" smtClean="0"/>
          </a:p>
          <a:p>
            <a:pPr lvl="1"/>
            <a:r>
              <a:rPr lang="en-US" dirty="0" smtClean="0"/>
              <a:t>Populations </a:t>
            </a:r>
            <a:r>
              <a:rPr lang="en-US" dirty="0" smtClean="0"/>
              <a:t>of organisms probably even changed </a:t>
            </a:r>
            <a:r>
              <a:rPr lang="en-US" dirty="0" smtClean="0"/>
              <a:t>from </a:t>
            </a:r>
            <a:r>
              <a:rPr lang="en-US" dirty="0" smtClean="0"/>
              <a:t>one generation to the </a:t>
            </a:r>
            <a:r>
              <a:rPr lang="en-US" dirty="0" smtClean="0"/>
              <a:t>next.</a:t>
            </a:r>
            <a:br>
              <a:rPr lang="en-US" dirty="0" smtClean="0"/>
            </a:br>
            <a:endParaRPr lang="en-US" dirty="0" smtClean="0"/>
          </a:p>
          <a:p>
            <a:pPr lvl="1"/>
            <a:r>
              <a:rPr lang="en-US" dirty="0" smtClean="0"/>
              <a:t>Populations </a:t>
            </a:r>
            <a:r>
              <a:rPr lang="en-US" dirty="0" smtClean="0"/>
              <a:t>contain variations and populations </a:t>
            </a:r>
            <a:r>
              <a:rPr lang="en-US" dirty="0" smtClean="0"/>
              <a:t>can adapt </a:t>
            </a:r>
            <a:r>
              <a:rPr lang="en-US" dirty="0" smtClean="0"/>
              <a:t>to particular situations.</a:t>
            </a:r>
          </a:p>
          <a:p>
            <a:pPr lvl="0"/>
            <a:r>
              <a:rPr lang="en-US" dirty="0" smtClean="0"/>
              <a:t>The above ideas were contrary to the religious teachings of the time and were dismissed as </a:t>
            </a:r>
            <a:r>
              <a:rPr lang="en-US" dirty="0" smtClean="0"/>
              <a:t>hearsay</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Cuvier’s Fossils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bodyPr>
          <a:lstStyle/>
          <a:p>
            <a:pPr lvl="0"/>
            <a:r>
              <a:rPr lang="en-US" b="1" dirty="0" smtClean="0"/>
              <a:t>Paleontology</a:t>
            </a:r>
            <a:r>
              <a:rPr lang="en-US" dirty="0" smtClean="0"/>
              <a:t> he </a:t>
            </a:r>
            <a:r>
              <a:rPr lang="en-US" dirty="0" smtClean="0"/>
              <a:t>study of fossils, provides important clues to help develop the theory of evolution.</a:t>
            </a:r>
          </a:p>
          <a:p>
            <a:pPr lvl="0"/>
            <a:r>
              <a:rPr lang="en-US" dirty="0" smtClean="0"/>
              <a:t>Georges Cuvier, a French scientist, is credited with developing the science of paleontology.</a:t>
            </a:r>
          </a:p>
          <a:p>
            <a:pPr lvl="0"/>
            <a:r>
              <a:rPr lang="en-US" dirty="0" smtClean="0"/>
              <a:t>Cuvier realized that the history of life on Earth was recorded in the layers of rocks which make up the Earth and these layers contained fossils.</a:t>
            </a:r>
          </a:p>
          <a:p>
            <a:pPr lvl="0"/>
            <a:r>
              <a:rPr lang="en-US" dirty="0" smtClean="0"/>
              <a:t>He also found that each of the rock layers, or strata, is characterized by a unique group of fossil species and the deeper the layer, the more dissimilar the organisms are from modern life.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600200"/>
            <a:ext cx="6606834" cy="5003800"/>
          </a:xfrm>
        </p:spPr>
        <p:txBody>
          <a:bodyPr>
            <a:normAutofit lnSpcReduction="10000"/>
          </a:bodyPr>
          <a:lstStyle/>
          <a:p>
            <a:pPr lvl="0"/>
            <a:r>
              <a:rPr lang="en-US" dirty="0" smtClean="0"/>
              <a:t>He also recognized that the extinction of species was a common occurrence in Earth’s history.</a:t>
            </a:r>
          </a:p>
          <a:p>
            <a:pPr lvl="0"/>
            <a:r>
              <a:rPr lang="en-US" dirty="0" smtClean="0"/>
              <a:t>Working layer by layer he found evidence that species appeared and disappeared over millions of years.</a:t>
            </a:r>
          </a:p>
          <a:p>
            <a:pPr lvl="0"/>
            <a:r>
              <a:rPr lang="en-US" dirty="0" smtClean="0"/>
              <a:t>Cuvier proposed the idea </a:t>
            </a:r>
            <a:r>
              <a:rPr lang="en-US" dirty="0" smtClean="0"/>
              <a:t>of </a:t>
            </a:r>
            <a:r>
              <a:rPr lang="en-US" b="1" dirty="0" smtClean="0"/>
              <a:t>catastrophism</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dirty="0" smtClean="0"/>
              <a:t>to </a:t>
            </a:r>
            <a:r>
              <a:rPr lang="en-US" dirty="0" smtClean="0"/>
              <a:t>explain the appearance and disappearance of species.  </a:t>
            </a:r>
            <a:endParaRPr lang="en-US" dirty="0" smtClean="0"/>
          </a:p>
          <a:p>
            <a:pPr lvl="1"/>
            <a:r>
              <a:rPr lang="en-US" dirty="0" smtClean="0"/>
              <a:t>This </a:t>
            </a:r>
            <a:r>
              <a:rPr lang="en-US" dirty="0" smtClean="0"/>
              <a:t>idea suggests that catastrophes such as floods, diseases, or droughts had periodically destroyed species that were living in a particular region.</a:t>
            </a:r>
          </a:p>
          <a:p>
            <a:pPr lvl="0"/>
            <a:r>
              <a:rPr lang="en-US" dirty="0" smtClean="0"/>
              <a:t>Once species were destroyed in a geographical region the area would be repopulated by species from nearby unaffected areas.</a:t>
            </a:r>
          </a:p>
          <a:p>
            <a:endParaRPr lang="en-US" dirty="0"/>
          </a:p>
        </p:txBody>
      </p:sp>
      <p:pic>
        <p:nvPicPr>
          <p:cNvPr id="4" name="Picture 3"/>
          <p:cNvPicPr>
            <a:picLocks noChangeAspect="1"/>
          </p:cNvPicPr>
          <p:nvPr/>
        </p:nvPicPr>
        <p:blipFill>
          <a:blip r:embed="rId2"/>
          <a:stretch>
            <a:fillRect/>
          </a:stretch>
        </p:blipFill>
        <p:spPr>
          <a:xfrm>
            <a:off x="6647543" y="3117279"/>
            <a:ext cx="2039257" cy="32369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Lamarck’s Theory of Inheritance of Acquired Characteristics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a:bodyPr>
          <a:lstStyle/>
          <a:p>
            <a:pPr lvl="0"/>
            <a:r>
              <a:rPr lang="en-US" dirty="0" smtClean="0"/>
              <a:t>In 1809, Jean-</a:t>
            </a:r>
            <a:r>
              <a:rPr lang="en-US" dirty="0" err="1" smtClean="0"/>
              <a:t>Baptiste</a:t>
            </a:r>
            <a:r>
              <a:rPr lang="en-US" dirty="0" smtClean="0"/>
              <a:t> Lamarck published his theory of evolution.</a:t>
            </a:r>
          </a:p>
          <a:p>
            <a:pPr lvl="0"/>
            <a:r>
              <a:rPr lang="en-US" dirty="0" smtClean="0"/>
              <a:t>By comparing current species of animals with fossils he could see a “line of descent” which showed a series of fossils from older to more recent modern species.</a:t>
            </a:r>
          </a:p>
          <a:p>
            <a:pPr lvl="0"/>
            <a:r>
              <a:rPr lang="en-US" dirty="0" smtClean="0"/>
              <a:t>Lamarck proposed that microscopic organisms arose spontaneously from non-living sources.</a:t>
            </a:r>
            <a:br>
              <a:rPr lang="en-US" dirty="0" smtClean="0"/>
            </a:br>
            <a:r>
              <a:rPr lang="en-US" dirty="0" smtClean="0"/>
              <a:t>He also thought that species were initially primitive and began to increase in complexity over time until they achieved perfection. He believed that organisms would become better adapted to their environment over time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bodyPr>
          <a:lstStyle/>
          <a:p>
            <a:pPr lvl="0"/>
            <a:r>
              <a:rPr lang="en-US" dirty="0" smtClean="0"/>
              <a:t>Lamarck proposed the idea of </a:t>
            </a:r>
            <a:r>
              <a:rPr lang="en-US" dirty="0" smtClean="0"/>
              <a:t>“</a:t>
            </a:r>
            <a:r>
              <a:rPr lang="en-US" b="1" dirty="0" smtClean="0"/>
              <a:t>Use and disuse” </a:t>
            </a:r>
            <a:r>
              <a:rPr lang="en-US" dirty="0" smtClean="0"/>
              <a:t>This </a:t>
            </a:r>
            <a:r>
              <a:rPr lang="en-US" dirty="0" smtClean="0"/>
              <a:t>law states that if body parts were used extensively they would become larger and stronger.  As well, if body parts were not used they would become smaller and weaker.</a:t>
            </a:r>
          </a:p>
          <a:p>
            <a:pPr lvl="0"/>
            <a:r>
              <a:rPr lang="en-US" dirty="0" smtClean="0"/>
              <a:t>He also proposed the idea </a:t>
            </a:r>
            <a:r>
              <a:rPr lang="en-US" dirty="0" smtClean="0"/>
              <a:t>of </a:t>
            </a:r>
            <a:r>
              <a:rPr lang="en-US" b="1" dirty="0" smtClean="0"/>
              <a:t>“inheritance of acquired characteristics”</a:t>
            </a:r>
            <a:r>
              <a:rPr lang="en-US" dirty="0" smtClean="0"/>
              <a:t>   </a:t>
            </a:r>
            <a:r>
              <a:rPr lang="en-US" dirty="0" smtClean="0"/>
              <a:t>This idea states that if an organism characteristics acquired during an organism’s lifetime could be passed on to its offspring.</a:t>
            </a:r>
          </a:p>
          <a:p>
            <a:pPr lvl="0"/>
            <a:r>
              <a:rPr lang="en-US" dirty="0" smtClean="0"/>
              <a:t>Although Lamarck’s theory of evolution is now known to be incorrect, his ideas provoked much thought and discussion.</a:t>
            </a:r>
          </a:p>
          <a:p>
            <a:pPr lvl="0"/>
            <a:r>
              <a:rPr lang="en-US" dirty="0" smtClean="0"/>
              <a:t>His ideas also influenced others such as Charles Darwin.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6687" y="273051"/>
            <a:ext cx="4226504" cy="1162050"/>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i="0" strike="noStrike" kern="1200" cap="none" spc="0" normalizeH="0" baseline="0" noProof="0" dirty="0" smtClean="0">
                <a:ln>
                  <a:noFill/>
                </a:ln>
                <a:solidFill>
                  <a:schemeClr val="accent1"/>
                </a:solidFill>
                <a:effectLst/>
                <a:uLnTx/>
                <a:uFillTx/>
                <a:latin typeface="+mj-lt"/>
                <a:ea typeface="+mj-ea"/>
                <a:cs typeface="+mj-cs"/>
              </a:rPr>
              <a:t>Darwin’s Evidence</a:t>
            </a:r>
            <a:br>
              <a:rPr kumimoji="0" lang="en-US" sz="2800" i="0" strike="noStrike" kern="1200" cap="none" spc="0" normalizeH="0" baseline="0" noProof="0" dirty="0" smtClean="0">
                <a:ln>
                  <a:noFill/>
                </a:ln>
                <a:solidFill>
                  <a:schemeClr val="accent1"/>
                </a:solidFill>
                <a:effectLst/>
                <a:uLnTx/>
                <a:uFillTx/>
                <a:latin typeface="+mj-lt"/>
                <a:ea typeface="+mj-ea"/>
                <a:cs typeface="+mj-cs"/>
              </a:rPr>
            </a:br>
            <a:endParaRPr kumimoji="0" lang="en-US" sz="2800" i="0" strike="noStrike" kern="1200" cap="none" spc="0" normalizeH="0" baseline="0" noProof="0" dirty="0">
              <a:ln>
                <a:noFill/>
              </a:ln>
              <a:solidFill>
                <a:schemeClr val="accent1"/>
              </a:solidFill>
              <a:effectLst/>
              <a:uLnTx/>
              <a:uFillTx/>
              <a:latin typeface="+mj-lt"/>
              <a:ea typeface="+mj-ea"/>
              <a:cs typeface="+mj-cs"/>
            </a:endParaRPr>
          </a:p>
        </p:txBody>
      </p:sp>
      <p:sp>
        <p:nvSpPr>
          <p:cNvPr id="5" name="Content Placeholder 2"/>
          <p:cNvSpPr txBox="1">
            <a:spLocks/>
          </p:cNvSpPr>
          <p:nvPr/>
        </p:nvSpPr>
        <p:spPr>
          <a:xfrm>
            <a:off x="3575050" y="273050"/>
            <a:ext cx="5111750" cy="585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1143000" lvl="2" indent="-228600" defTabSz="914400">
              <a:spcBef>
                <a:spcPts val="2000"/>
              </a:spcBef>
              <a:buClr>
                <a:schemeClr val="accent1"/>
              </a:buClr>
              <a:buSzPct val="75000"/>
              <a:buFont typeface="Wingdings" pitchFamily="2" charset="2"/>
              <a:buChar char="n"/>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6" name="Text Placeholder 3"/>
          <p:cNvSpPr txBox="1">
            <a:spLocks/>
          </p:cNvSpPr>
          <p:nvPr/>
        </p:nvSpPr>
        <p:spPr>
          <a:xfrm>
            <a:off x="457200" y="1435100"/>
            <a:ext cx="4953090" cy="4951186"/>
          </a:xfrm>
          <a:prstGeom prst="rect">
            <a:avLst/>
          </a:prstGeom>
        </p:spPr>
        <p:txBody>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In 1831, Charles Darwin began a 5 year voyage aboard a ship called the HMS Beagle.  This voyage gave Darwin an opportunity to travel much of the world and explore the natural history of various locations.</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Darwin gathered thousands of biological specimens and made many important observations which led him to realize how life forms change over time and vary from place to place.</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6"/>
          <p:cNvPicPr>
            <a:picLocks noChangeAspect="1"/>
          </p:cNvPicPr>
          <p:nvPr/>
        </p:nvPicPr>
        <p:blipFill>
          <a:blip r:embed="rId2"/>
          <a:stretch>
            <a:fillRect/>
          </a:stretch>
        </p:blipFill>
        <p:spPr>
          <a:xfrm>
            <a:off x="5410290" y="273051"/>
            <a:ext cx="3276509" cy="42496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498474" y="1981200"/>
            <a:ext cx="7832726" cy="4144963"/>
          </a:xfrm>
        </p:spPr>
        <p:txBody>
          <a:bodyPr>
            <a:normAutofit/>
          </a:bodyPr>
          <a:lstStyle/>
          <a:p>
            <a:pPr lvl="0"/>
            <a:r>
              <a:rPr lang="en-US" dirty="0"/>
              <a:t>Darwin made several </a:t>
            </a:r>
            <a:r>
              <a:rPr lang="en-US" dirty="0" smtClean="0"/>
              <a:t>observations:</a:t>
            </a:r>
            <a:r>
              <a:rPr lang="en-US" dirty="0"/>
              <a:t/>
            </a:r>
            <a:br>
              <a:rPr lang="en-US" dirty="0"/>
            </a:br>
            <a:endParaRPr lang="en-US" dirty="0" smtClean="0"/>
          </a:p>
          <a:p>
            <a:pPr lvl="1"/>
            <a:r>
              <a:rPr lang="en-US" dirty="0" smtClean="0"/>
              <a:t>The </a:t>
            </a:r>
            <a:r>
              <a:rPr lang="en-US" dirty="0"/>
              <a:t>flora and fauna of the different regions he visited were distinct from each </a:t>
            </a:r>
            <a:r>
              <a:rPr lang="en-US" dirty="0" smtClean="0"/>
              <a:t>other.</a:t>
            </a:r>
            <a:br>
              <a:rPr lang="en-US" dirty="0" smtClean="0"/>
            </a:br>
            <a:endParaRPr lang="en-US" dirty="0" smtClean="0"/>
          </a:p>
          <a:p>
            <a:pPr lvl="1"/>
            <a:r>
              <a:rPr lang="en-US" dirty="0" smtClean="0"/>
              <a:t>He </a:t>
            </a:r>
            <a:r>
              <a:rPr lang="en-US" dirty="0"/>
              <a:t>also noted that lands that have similar climates seemed to have unrelated plants and </a:t>
            </a:r>
            <a:r>
              <a:rPr lang="en-US" dirty="0" smtClean="0"/>
              <a:t>animals.</a:t>
            </a:r>
            <a:br>
              <a:rPr lang="en-US" dirty="0" smtClean="0"/>
            </a:br>
            <a:endParaRPr lang="en-US" dirty="0" smtClean="0"/>
          </a:p>
          <a:p>
            <a:pPr lvl="1"/>
            <a:r>
              <a:rPr lang="en-US" dirty="0" smtClean="0"/>
              <a:t>He </a:t>
            </a:r>
            <a:r>
              <a:rPr lang="en-US" dirty="0"/>
              <a:t>also found several important fossil remains and these fossils were related to living forms</a:t>
            </a:r>
            <a:r>
              <a:rPr lang="en-US" dirty="0" smtClean="0"/>
              <a:t>.</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Darwin’s Observations</a:t>
            </a:r>
            <a:endParaRPr lang="en-US" dirty="0"/>
          </a:p>
        </p:txBody>
      </p:sp>
      <p:sp>
        <p:nvSpPr>
          <p:cNvPr id="3" name="Content Placeholder 2"/>
          <p:cNvSpPr>
            <a:spLocks noGrp="1"/>
          </p:cNvSpPr>
          <p:nvPr>
            <p:ph idx="1"/>
          </p:nvPr>
        </p:nvSpPr>
        <p:spPr>
          <a:xfrm>
            <a:off x="498474" y="1981200"/>
            <a:ext cx="7556313" cy="4448629"/>
          </a:xfrm>
        </p:spPr>
        <p:txBody>
          <a:bodyPr>
            <a:normAutofit fontScale="85000" lnSpcReduction="20000"/>
          </a:bodyPr>
          <a:lstStyle/>
          <a:p>
            <a:pPr lvl="0"/>
            <a:r>
              <a:rPr lang="en-US" dirty="0"/>
              <a:t>While in the Galapagos Islands, Darwin observed many new species which were unique to the Galapagos.  However, there were differences in organisms from island to island</a:t>
            </a:r>
            <a:r>
              <a:rPr lang="en-US" dirty="0" smtClean="0"/>
              <a:t>.</a:t>
            </a:r>
          </a:p>
          <a:p>
            <a:pPr lvl="0"/>
            <a:r>
              <a:rPr lang="en-US" dirty="0" smtClean="0"/>
              <a:t>Observations </a:t>
            </a:r>
            <a:r>
              <a:rPr lang="en-US" dirty="0"/>
              <a:t>of organisms such as tortoises and finches </a:t>
            </a:r>
            <a:r>
              <a:rPr lang="en-US" dirty="0" smtClean="0"/>
              <a:t>(birds) </a:t>
            </a:r>
            <a:r>
              <a:rPr lang="en-US" dirty="0"/>
              <a:t>were a key to helping Darwin formulate his final theory of evolution.  From his information on these two organisms Darwin demonstrated a mechanism for how new species could arise from ancestral ones in response to the local environment</a:t>
            </a:r>
            <a:r>
              <a:rPr lang="en-US" dirty="0" smtClean="0"/>
              <a:t>.</a:t>
            </a:r>
            <a:r>
              <a:rPr lang="en-US" dirty="0"/>
              <a:t> </a:t>
            </a:r>
          </a:p>
          <a:p>
            <a:pPr lvl="0"/>
            <a:r>
              <a:rPr lang="en-US" dirty="0"/>
              <a:t>Another important influence for Darwin was a book called </a:t>
            </a:r>
            <a:r>
              <a:rPr lang="en-US" b="1" i="1" dirty="0"/>
              <a:t>Principles of Geology</a:t>
            </a:r>
            <a:r>
              <a:rPr lang="en-US" dirty="0"/>
              <a:t> by Charles Lyell.  Lyell’s book expanded on the ideas of another geologist called James Hutton.  Hutton had stated that the Earth’s geological features were in a slow continuous cycle of change.  </a:t>
            </a:r>
            <a:endParaRPr lang="en-US" dirty="0" smtClean="0"/>
          </a:p>
          <a:p>
            <a:pPr lvl="0"/>
            <a:r>
              <a:rPr lang="en-US" dirty="0" smtClean="0"/>
              <a:t>As </a:t>
            </a:r>
            <a:r>
              <a:rPr lang="en-US" dirty="0"/>
              <a:t>a result of reading this book, Darwin began to question the age of the Earth as proposed by biblical scholars who suggested that it was only 6000 years old.  Darwin applied the idea of slow changes to geological features to populations of organisms</a:t>
            </a:r>
            <a:r>
              <a:rPr lang="en-US" dirty="0" smtClean="0"/>
              <a:t>.</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Diversity Of Life</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Section 19.1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r>
              <a:rPr lang="en-US" b="1" dirty="0" smtClean="0"/>
              <a:t>Evolution </a:t>
            </a:r>
            <a:r>
              <a:rPr lang="en-US" dirty="0" smtClean="0"/>
              <a:t>refers t</a:t>
            </a:r>
            <a:r>
              <a:rPr lang="en-US" dirty="0" smtClean="0"/>
              <a:t>o </a:t>
            </a:r>
            <a:r>
              <a:rPr lang="en-US" dirty="0" smtClean="0"/>
              <a:t>the relative change in the characteristics of populations that occur over successive generations.</a:t>
            </a:r>
          </a:p>
          <a:p>
            <a:r>
              <a:rPr lang="en-US" b="1" dirty="0" smtClean="0"/>
              <a:t>Adaptation </a:t>
            </a:r>
            <a:r>
              <a:rPr lang="en-US" dirty="0" smtClean="0"/>
              <a:t>is</a:t>
            </a:r>
            <a:r>
              <a:rPr lang="en-US" dirty="0" smtClean="0"/>
              <a:t> </a:t>
            </a:r>
            <a:r>
              <a:rPr lang="en-US" dirty="0" smtClean="0"/>
              <a:t>a particular structure, physiology, or behavior that helps a organisms to survive and reproduce in a particular environment.</a:t>
            </a:r>
          </a:p>
          <a:p>
            <a:endParaRPr lang="en-US" dirty="0"/>
          </a:p>
        </p:txBody>
      </p:sp>
      <p:pic>
        <p:nvPicPr>
          <p:cNvPr id="4" name="Picture 3" descr="fish.jpg"/>
          <p:cNvPicPr>
            <a:picLocks noChangeAspect="1"/>
          </p:cNvPicPr>
          <p:nvPr/>
        </p:nvPicPr>
        <p:blipFill>
          <a:blip r:embed="rId2"/>
          <a:stretch>
            <a:fillRect/>
          </a:stretch>
        </p:blipFill>
        <p:spPr>
          <a:xfrm>
            <a:off x="1640630" y="4373122"/>
            <a:ext cx="2037879" cy="2037879"/>
          </a:xfrm>
          <a:prstGeom prst="rect">
            <a:avLst/>
          </a:prstGeom>
        </p:spPr>
      </p:pic>
      <p:pic>
        <p:nvPicPr>
          <p:cNvPr id="5" name="Picture 4" descr="shoebill.jpg"/>
          <p:cNvPicPr>
            <a:picLocks noChangeAspect="1"/>
          </p:cNvPicPr>
          <p:nvPr/>
        </p:nvPicPr>
        <p:blipFill>
          <a:blip r:embed="rId3"/>
          <a:stretch>
            <a:fillRect/>
          </a:stretch>
        </p:blipFill>
        <p:spPr>
          <a:xfrm>
            <a:off x="4690279" y="4373122"/>
            <a:ext cx="2730826" cy="203787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Darwin’s Theory of Evolution</a:t>
            </a:r>
            <a:endParaRPr lang="en-US" dirty="0"/>
          </a:p>
        </p:txBody>
      </p:sp>
      <p:sp>
        <p:nvSpPr>
          <p:cNvPr id="3" name="Content Placeholder 2"/>
          <p:cNvSpPr>
            <a:spLocks noGrp="1"/>
          </p:cNvSpPr>
          <p:nvPr>
            <p:ph idx="1"/>
          </p:nvPr>
        </p:nvSpPr>
        <p:spPr>
          <a:xfrm>
            <a:off x="498474" y="1600200"/>
            <a:ext cx="7556313" cy="4902200"/>
          </a:xfrm>
        </p:spPr>
        <p:txBody>
          <a:bodyPr>
            <a:normAutofit fontScale="77500" lnSpcReduction="20000"/>
          </a:bodyPr>
          <a:lstStyle/>
          <a:p>
            <a:pPr lvl="0"/>
            <a:r>
              <a:rPr lang="en-US" dirty="0" smtClean="0"/>
              <a:t>In </a:t>
            </a:r>
            <a:r>
              <a:rPr lang="en-US" dirty="0"/>
              <a:t>1838, Darwin read an article entitled </a:t>
            </a:r>
            <a:r>
              <a:rPr lang="en-US" b="1" i="1" dirty="0"/>
              <a:t>Essay on the Principles of Populations</a:t>
            </a:r>
            <a:r>
              <a:rPr lang="en-US" dirty="0"/>
              <a:t> which was written by Thomas Malthus.</a:t>
            </a:r>
          </a:p>
          <a:p>
            <a:pPr lvl="0"/>
            <a:r>
              <a:rPr lang="en-US" dirty="0" smtClean="0"/>
              <a:t>From </a:t>
            </a:r>
            <a:r>
              <a:rPr lang="en-US" dirty="0"/>
              <a:t>this reading, Darwin came across the idea that; “plant and animal populations grew faster than their food supply and eventually a population is reduced by starvation, disease, or war.”  From this Darwin realized that individuals had to struggle to survive and only some individuals survive this struggle and produce offspring.  The survivors could pass on their favorable traits to their offspring</a:t>
            </a:r>
            <a:r>
              <a:rPr lang="en-US" dirty="0" smtClean="0"/>
              <a:t>.</a:t>
            </a:r>
            <a:endParaRPr lang="en-US" dirty="0"/>
          </a:p>
          <a:p>
            <a:pPr lvl="0"/>
            <a:r>
              <a:rPr lang="en-US" dirty="0"/>
              <a:t>From these ideas Darwin began to formulate his theory which he called </a:t>
            </a:r>
            <a:r>
              <a:rPr lang="en-US" b="1" u="sng" dirty="0"/>
              <a:t>Natural Selection</a:t>
            </a:r>
            <a:r>
              <a:rPr lang="en-US" dirty="0" smtClean="0"/>
              <a:t>.</a:t>
            </a:r>
            <a:endParaRPr lang="en-US" dirty="0"/>
          </a:p>
          <a:p>
            <a:pPr lvl="0"/>
            <a:r>
              <a:rPr lang="en-US" dirty="0"/>
              <a:t>This theory can be summarized in the following statement</a:t>
            </a:r>
            <a:r>
              <a:rPr lang="en-US" dirty="0" smtClean="0"/>
              <a:t>:</a:t>
            </a:r>
            <a:endParaRPr lang="en-US" dirty="0"/>
          </a:p>
          <a:p>
            <a:r>
              <a:rPr lang="en-US" dirty="0"/>
              <a:t>“Individuals that possess physical, behavioral, or other traits that help them to survive in the local environment are more likely to pass these traits on to offspring than those that do not have such advantageous traits</a:t>
            </a:r>
            <a:r>
              <a:rPr lang="en-US" dirty="0" smtClean="0"/>
              <a:t>.”</a:t>
            </a:r>
            <a:endParaRPr lang="en-US" dirty="0"/>
          </a:p>
          <a:p>
            <a:pPr lvl="0"/>
            <a:r>
              <a:rPr lang="en-US" dirty="0"/>
              <a:t>His ideas were presented in 1859 in a book entitled </a:t>
            </a:r>
            <a:r>
              <a:rPr lang="en-US" b="1" i="1" dirty="0"/>
              <a:t>The Origin Of Species. </a:t>
            </a:r>
            <a:r>
              <a:rPr lang="en-US" dirty="0"/>
              <a:t> Darwin was the first person to gather a number of facts related to evolution and present them cohesively, thus today we consider Charles Darwin to be the father of evolution.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111" y="203200"/>
            <a:ext cx="8229600" cy="1143000"/>
          </a:xfrm>
        </p:spPr>
        <p:txBody>
          <a:bodyPr>
            <a:normAutofit fontScale="90000"/>
          </a:bodyPr>
          <a:lstStyle/>
          <a:p>
            <a:pPr lvl="0"/>
            <a:r>
              <a:rPr lang="en-US" dirty="0" smtClean="0"/>
              <a:t>Decent With Modification</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98474" y="1567544"/>
            <a:ext cx="7556313" cy="5007428"/>
          </a:xfrm>
        </p:spPr>
        <p:txBody>
          <a:bodyPr>
            <a:normAutofit/>
          </a:bodyPr>
          <a:lstStyle/>
          <a:p>
            <a:pPr lvl="0"/>
            <a:r>
              <a:rPr lang="en-US" dirty="0" smtClean="0"/>
              <a:t>Darwin </a:t>
            </a:r>
            <a:r>
              <a:rPr lang="en-US" dirty="0"/>
              <a:t>did not use the word “evolution” in his book, rather he used the idea of “descent with modification”.</a:t>
            </a:r>
          </a:p>
          <a:p>
            <a:pPr lvl="0"/>
            <a:r>
              <a:rPr lang="en-US" dirty="0" smtClean="0"/>
              <a:t>The </a:t>
            </a:r>
            <a:r>
              <a:rPr lang="en-US" dirty="0"/>
              <a:t>idea of descent with modification is based on two main </a:t>
            </a:r>
            <a:r>
              <a:rPr lang="en-US" dirty="0" smtClean="0"/>
              <a:t>ideas:</a:t>
            </a:r>
            <a:br>
              <a:rPr lang="en-US" dirty="0" smtClean="0"/>
            </a:br>
            <a:endParaRPr lang="en-US" dirty="0" smtClean="0"/>
          </a:p>
          <a:p>
            <a:pPr lvl="1"/>
            <a:r>
              <a:rPr lang="en-US" dirty="0" smtClean="0"/>
              <a:t>Present </a:t>
            </a:r>
            <a:r>
              <a:rPr lang="en-US" dirty="0"/>
              <a:t>forms of life have arisen by descent and </a:t>
            </a:r>
            <a:r>
              <a:rPr lang="en-US" dirty="0" smtClean="0"/>
              <a:t>modification </a:t>
            </a:r>
            <a:r>
              <a:rPr lang="en-US" dirty="0"/>
              <a:t>from an ancestral </a:t>
            </a:r>
            <a:r>
              <a:rPr lang="en-US" dirty="0" smtClean="0"/>
              <a:t>species.</a:t>
            </a:r>
            <a:br>
              <a:rPr lang="en-US" dirty="0" smtClean="0"/>
            </a:br>
            <a:endParaRPr lang="en-US" dirty="0" smtClean="0"/>
          </a:p>
          <a:p>
            <a:pPr lvl="1"/>
            <a:r>
              <a:rPr lang="en-US" dirty="0" smtClean="0"/>
              <a:t>The </a:t>
            </a:r>
            <a:r>
              <a:rPr lang="en-US" dirty="0"/>
              <a:t>mechanism for modification is natural </a:t>
            </a:r>
            <a:r>
              <a:rPr lang="en-US" dirty="0" smtClean="0"/>
              <a:t>selection working </a:t>
            </a:r>
            <a:r>
              <a:rPr lang="en-US" dirty="0"/>
              <a:t>continuously for long periods of time</a:t>
            </a:r>
            <a:r>
              <a:rPr lang="en-US" dirty="0" smtClean="0"/>
              <a:t>.</a:t>
            </a:r>
            <a:r>
              <a:rPr lang="en-US" dirty="0"/>
              <a:t> </a:t>
            </a:r>
          </a:p>
          <a:p>
            <a:pPr lvl="0"/>
            <a:r>
              <a:rPr lang="en-US" dirty="0" smtClean="0"/>
              <a:t>Natural </a:t>
            </a:r>
            <a:r>
              <a:rPr lang="en-US" dirty="0"/>
              <a:t>selection showed how populations of individual species became better adapted to their local environments.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Governing Natural Selection</a:t>
            </a:r>
            <a:endParaRPr lang="en-US" dirty="0"/>
          </a:p>
        </p:txBody>
      </p:sp>
      <p:sp>
        <p:nvSpPr>
          <p:cNvPr id="3" name="Content Placeholder 2"/>
          <p:cNvSpPr>
            <a:spLocks noGrp="1"/>
          </p:cNvSpPr>
          <p:nvPr>
            <p:ph idx="1"/>
          </p:nvPr>
        </p:nvSpPr>
        <p:spPr>
          <a:xfrm>
            <a:off x="498474" y="1981200"/>
            <a:ext cx="8311697" cy="4492171"/>
          </a:xfrm>
        </p:spPr>
        <p:txBody>
          <a:bodyPr>
            <a:normAutofit fontScale="92500" lnSpcReduction="20000"/>
          </a:bodyPr>
          <a:lstStyle/>
          <a:p>
            <a:pPr lvl="0"/>
            <a:r>
              <a:rPr lang="en-US" dirty="0" smtClean="0"/>
              <a:t>The factors which govern the idea of natural selection include</a:t>
            </a:r>
            <a:r>
              <a:rPr lang="en-US" dirty="0" smtClean="0"/>
              <a:t>:</a:t>
            </a:r>
            <a:br>
              <a:rPr lang="en-US" dirty="0" smtClean="0"/>
            </a:br>
            <a:endParaRPr lang="en-US" dirty="0" smtClean="0"/>
          </a:p>
          <a:p>
            <a:pPr marL="571500" lvl="1" indent="-342900">
              <a:buFont typeface="+mj-lt"/>
              <a:buAutoNum type="arabicPeriod"/>
            </a:pPr>
            <a:r>
              <a:rPr lang="en-US" dirty="0" smtClean="0"/>
              <a:t>Organisms produce more offspring than can survive, and therefore organisms compete for limited resources.</a:t>
            </a:r>
            <a:br>
              <a:rPr lang="en-US" dirty="0" smtClean="0"/>
            </a:br>
            <a:endParaRPr lang="en-US" dirty="0" smtClean="0"/>
          </a:p>
          <a:p>
            <a:pPr marL="571500" lvl="1" indent="-342900">
              <a:buFont typeface="+mj-lt"/>
              <a:buAutoNum type="arabicPeriod"/>
            </a:pPr>
            <a:r>
              <a:rPr lang="en-US" dirty="0" smtClean="0"/>
              <a:t>Individuals of a population vary extensively and much of this variation is inheritable</a:t>
            </a:r>
            <a:r>
              <a:rPr lang="en-US" dirty="0" smtClean="0"/>
              <a:t>.</a:t>
            </a:r>
            <a:br>
              <a:rPr lang="en-US" dirty="0" smtClean="0"/>
            </a:br>
            <a:endParaRPr lang="en-US" dirty="0" smtClean="0"/>
          </a:p>
          <a:p>
            <a:pPr marL="571500" lvl="1" indent="-342900">
              <a:buFont typeface="+mj-lt"/>
              <a:buAutoNum type="arabicPeriod"/>
            </a:pPr>
            <a:r>
              <a:rPr lang="en-US" dirty="0" smtClean="0"/>
              <a:t> </a:t>
            </a:r>
            <a:r>
              <a:rPr lang="en-US" dirty="0"/>
              <a:t>Those individuals that are better suited to local  environmental conditions survive to produce </a:t>
            </a:r>
            <a:r>
              <a:rPr lang="en-US" dirty="0" smtClean="0"/>
              <a:t>offspring.</a:t>
            </a:r>
          </a:p>
          <a:p>
            <a:pPr marL="571500" lvl="1" indent="-342900">
              <a:buFont typeface="+mj-lt"/>
              <a:buAutoNum type="arabicPeriod"/>
            </a:pPr>
            <a:endParaRPr lang="en-US" dirty="0" smtClean="0"/>
          </a:p>
          <a:p>
            <a:pPr marL="342900" indent="-342900"/>
            <a:r>
              <a:rPr lang="en-US" dirty="0" smtClean="0"/>
              <a:t>Processes </a:t>
            </a:r>
            <a:r>
              <a:rPr lang="en-US" dirty="0"/>
              <a:t>for change are slow and gradual</a:t>
            </a:r>
            <a:r>
              <a:rPr lang="en-US" dirty="0" smtClean="0"/>
              <a:t>.</a:t>
            </a:r>
            <a:br>
              <a:rPr lang="en-US" dirty="0" smtClean="0"/>
            </a:br>
            <a:endParaRPr lang="en-US" dirty="0"/>
          </a:p>
          <a:p>
            <a:pPr lvl="0"/>
            <a:r>
              <a:rPr lang="en-US" dirty="0"/>
              <a:t>Although we do consider Charles Darwin to be the father of evolution, the work of Lyell, Lamarck, and Cuvier also helped to shape our understanding of evolution.</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Evidence of Evolution</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Section 19.3</a:t>
            </a:r>
            <a:endParaRPr lang="en-US" dirty="0"/>
          </a:p>
        </p:txBody>
      </p:sp>
      <p:sp>
        <p:nvSpPr>
          <p:cNvPr id="3" name="Content Placeholder 2"/>
          <p:cNvSpPr>
            <a:spLocks noGrp="1"/>
          </p:cNvSpPr>
          <p:nvPr>
            <p:ph idx="1"/>
          </p:nvPr>
        </p:nvSpPr>
        <p:spPr>
          <a:xfrm>
            <a:off x="498474" y="1981200"/>
            <a:ext cx="8297183" cy="4144963"/>
          </a:xfrm>
        </p:spPr>
        <p:txBody>
          <a:bodyPr>
            <a:normAutofit/>
          </a:bodyPr>
          <a:lstStyle/>
          <a:p>
            <a:pPr lvl="0"/>
            <a:r>
              <a:rPr lang="en-US" dirty="0" smtClean="0"/>
              <a:t>Evidence </a:t>
            </a:r>
            <a:r>
              <a:rPr lang="en-US" dirty="0"/>
              <a:t>for this theory has come </a:t>
            </a:r>
            <a:r>
              <a:rPr lang="en-US" dirty="0" smtClean="0"/>
              <a:t>from:</a:t>
            </a:r>
            <a:br>
              <a:rPr lang="en-US" dirty="0" smtClean="0"/>
            </a:br>
            <a:endParaRPr lang="en-US" dirty="0"/>
          </a:p>
          <a:p>
            <a:pPr marL="685800" lvl="1" indent="-457200">
              <a:buFont typeface="+mj-lt"/>
              <a:buAutoNum type="arabicPeriod"/>
            </a:pPr>
            <a:r>
              <a:rPr lang="en-US" dirty="0" smtClean="0"/>
              <a:t>The </a:t>
            </a:r>
            <a:r>
              <a:rPr lang="en-US" dirty="0"/>
              <a:t>fossil </a:t>
            </a:r>
            <a:r>
              <a:rPr lang="en-US" dirty="0" smtClean="0"/>
              <a:t>record</a:t>
            </a:r>
            <a:br>
              <a:rPr lang="en-US" dirty="0" smtClean="0"/>
            </a:br>
            <a:endParaRPr lang="en-US" dirty="0" smtClean="0"/>
          </a:p>
          <a:p>
            <a:pPr marL="685800" lvl="1" indent="-457200">
              <a:buFont typeface="+mj-lt"/>
              <a:buAutoNum type="arabicPeriod"/>
            </a:pPr>
            <a:r>
              <a:rPr lang="en-US" dirty="0" smtClean="0"/>
              <a:t>The </a:t>
            </a:r>
            <a:r>
              <a:rPr lang="en-US" dirty="0"/>
              <a:t>sciences of Genetics and Molecular </a:t>
            </a:r>
            <a:r>
              <a:rPr lang="en-US" dirty="0" smtClean="0"/>
              <a:t>Biology</a:t>
            </a:r>
            <a:br>
              <a:rPr lang="en-US" dirty="0" smtClean="0"/>
            </a:br>
            <a:endParaRPr lang="en-US" dirty="0" smtClean="0"/>
          </a:p>
          <a:p>
            <a:pPr marL="685800" lvl="1" indent="-457200">
              <a:buFont typeface="+mj-lt"/>
              <a:buAutoNum type="arabicPeriod"/>
            </a:pPr>
            <a:r>
              <a:rPr lang="en-US" dirty="0" smtClean="0"/>
              <a:t>The </a:t>
            </a:r>
            <a:r>
              <a:rPr lang="en-US" dirty="0"/>
              <a:t>geographical distribution of organisms </a:t>
            </a:r>
            <a:r>
              <a:rPr lang="en-US" dirty="0" smtClean="0"/>
              <a:t>on Earth</a:t>
            </a:r>
            <a:br>
              <a:rPr lang="en-US" dirty="0" smtClean="0"/>
            </a:br>
            <a:endParaRPr lang="en-US" dirty="0" smtClean="0"/>
          </a:p>
          <a:p>
            <a:pPr marL="685800" lvl="1" indent="-457200">
              <a:buFont typeface="+mj-lt"/>
              <a:buAutoNum type="arabicPeriod"/>
            </a:pPr>
            <a:r>
              <a:rPr lang="en-US" dirty="0" smtClean="0"/>
              <a:t>Studies </a:t>
            </a:r>
            <a:r>
              <a:rPr lang="en-US" dirty="0"/>
              <a:t>of the anatomy of </a:t>
            </a:r>
            <a:r>
              <a:rPr lang="en-US" dirty="0" smtClean="0"/>
              <a:t>animals</a:t>
            </a:r>
            <a:br>
              <a:rPr lang="en-US" dirty="0" smtClean="0"/>
            </a:br>
            <a:endParaRPr lang="en-US" dirty="0" smtClean="0"/>
          </a:p>
          <a:p>
            <a:pPr marL="685800" lvl="1" indent="-457200">
              <a:buFont typeface="+mj-lt"/>
              <a:buAutoNum type="arabicPeriod"/>
            </a:pPr>
            <a:r>
              <a:rPr lang="en-US" dirty="0" smtClean="0"/>
              <a:t>Studies </a:t>
            </a:r>
            <a:r>
              <a:rPr lang="en-US" dirty="0"/>
              <a:t>of embryonic animals</a:t>
            </a: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a:t>
            </a:r>
            <a:r>
              <a:rPr lang="en-US" dirty="0" smtClean="0"/>
              <a:t>fossil Record</a:t>
            </a:r>
            <a:endParaRPr lang="en-US" dirty="0"/>
          </a:p>
        </p:txBody>
      </p:sp>
      <p:sp>
        <p:nvSpPr>
          <p:cNvPr id="3" name="Content Placeholder 2"/>
          <p:cNvSpPr>
            <a:spLocks noGrp="1"/>
          </p:cNvSpPr>
          <p:nvPr>
            <p:ph sz="half" idx="1"/>
          </p:nvPr>
        </p:nvSpPr>
        <p:spPr>
          <a:xfrm>
            <a:off x="457200" y="1600200"/>
            <a:ext cx="4038600" cy="4931229"/>
          </a:xfrm>
        </p:spPr>
        <p:txBody>
          <a:bodyPr>
            <a:normAutofit fontScale="92500" lnSpcReduction="10000"/>
          </a:bodyPr>
          <a:lstStyle/>
          <a:p>
            <a:pPr lvl="0"/>
            <a:r>
              <a:rPr lang="en-US" dirty="0"/>
              <a:t>A fossil is made when organisms become buried in sediment which eventually converts itself into rock.</a:t>
            </a:r>
          </a:p>
          <a:p>
            <a:pPr>
              <a:buNone/>
            </a:pPr>
            <a:endParaRPr lang="en-US" dirty="0"/>
          </a:p>
          <a:p>
            <a:pPr lvl="0"/>
            <a:r>
              <a:rPr lang="en-US" dirty="0" smtClean="0"/>
              <a:t>From </a:t>
            </a:r>
            <a:r>
              <a:rPr lang="en-US" dirty="0"/>
              <a:t>our study of sedimentary rocks which contain fossils scientists have created a fossil record of the history of life on Earth.  </a:t>
            </a:r>
            <a:r>
              <a:rPr lang="en-US" dirty="0" smtClean="0"/>
              <a:t/>
            </a:r>
            <a:br>
              <a:rPr lang="en-US" dirty="0" smtClean="0"/>
            </a:br>
            <a:endParaRPr lang="en-US" dirty="0" smtClean="0"/>
          </a:p>
          <a:p>
            <a:pPr lvl="0"/>
            <a:r>
              <a:rPr lang="en-US" dirty="0" smtClean="0"/>
              <a:t>This </a:t>
            </a:r>
            <a:r>
              <a:rPr lang="en-US" dirty="0"/>
              <a:t>record shows the kinds of organisms that were alive in the past.  </a:t>
            </a:r>
            <a:r>
              <a:rPr lang="en-US" dirty="0" smtClean="0"/>
              <a:t/>
            </a:r>
            <a:br>
              <a:rPr lang="en-US" dirty="0" smtClean="0"/>
            </a:br>
            <a:endParaRPr lang="en-US" dirty="0" smtClean="0"/>
          </a:p>
          <a:p>
            <a:pPr lvl="0"/>
            <a:r>
              <a:rPr lang="en-US" dirty="0" smtClean="0"/>
              <a:t>Some </a:t>
            </a:r>
            <a:r>
              <a:rPr lang="en-US" dirty="0"/>
              <a:t>fossils are similar to organisms which are alive today while others are different</a:t>
            </a:r>
            <a:r>
              <a:rPr lang="en-US" dirty="0" smtClean="0"/>
              <a:t>.</a:t>
            </a:r>
            <a:r>
              <a:rPr lang="en-US" dirty="0"/>
              <a:t> </a:t>
            </a:r>
            <a:endParaRPr lang="en-US" dirty="0" smtClean="0"/>
          </a:p>
          <a:p>
            <a:pPr lvl="0"/>
            <a:endParaRPr lang="en-US" dirty="0" smtClean="0"/>
          </a:p>
          <a:p>
            <a:endParaRPr lang="en-US" dirty="0"/>
          </a:p>
        </p:txBody>
      </p:sp>
      <p:pic>
        <p:nvPicPr>
          <p:cNvPr id="5" name="Picture 4"/>
          <p:cNvPicPr>
            <a:picLocks noChangeAspect="1"/>
          </p:cNvPicPr>
          <p:nvPr/>
        </p:nvPicPr>
        <p:blipFill>
          <a:blip r:embed="rId2"/>
          <a:stretch>
            <a:fillRect/>
          </a:stretch>
        </p:blipFill>
        <p:spPr>
          <a:xfrm>
            <a:off x="4495800" y="1600200"/>
            <a:ext cx="4520970" cy="45259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 Fossil </a:t>
            </a:r>
            <a:r>
              <a:rPr lang="en-US" dirty="0" smtClean="0"/>
              <a:t>Study</a:t>
            </a:r>
            <a:endParaRPr lang="en-US" dirty="0"/>
          </a:p>
        </p:txBody>
      </p:sp>
      <p:sp>
        <p:nvSpPr>
          <p:cNvPr id="7" name="Content Placeholder 6"/>
          <p:cNvSpPr>
            <a:spLocks noGrp="1"/>
          </p:cNvSpPr>
          <p:nvPr>
            <p:ph idx="1"/>
          </p:nvPr>
        </p:nvSpPr>
        <p:spPr/>
        <p:txBody>
          <a:bodyPr>
            <a:normAutofit/>
          </a:bodyPr>
          <a:lstStyle/>
          <a:p>
            <a:pPr lvl="0"/>
            <a:r>
              <a:rPr lang="en-US" dirty="0" smtClean="0"/>
              <a:t>The study of fossils supports the idea that life has evolved over time</a:t>
            </a:r>
            <a:r>
              <a:rPr lang="en-US" dirty="0" smtClean="0"/>
              <a:t>.</a:t>
            </a:r>
            <a:br>
              <a:rPr lang="en-US" dirty="0" smtClean="0"/>
            </a:br>
            <a:endParaRPr lang="en-US" dirty="0" smtClean="0"/>
          </a:p>
          <a:p>
            <a:pPr lvl="0"/>
            <a:r>
              <a:rPr lang="en-US" dirty="0" smtClean="0"/>
              <a:t>Scientists have created a geological time scale which shows when organisms appear in the fossil record.      </a:t>
            </a:r>
            <a:r>
              <a:rPr lang="en-US" dirty="0" smtClean="0"/>
              <a:t/>
            </a:r>
            <a:br>
              <a:rPr lang="en-US" dirty="0" smtClean="0"/>
            </a:br>
            <a:r>
              <a:rPr lang="en-US" b="1" dirty="0" smtClean="0"/>
              <a:t>{ </a:t>
            </a:r>
            <a:r>
              <a:rPr lang="en-US" b="1" dirty="0" smtClean="0"/>
              <a:t>See Fig. 19.10, P. 660 }</a:t>
            </a:r>
            <a:endParaRPr lang="en-US" dirty="0" smtClean="0"/>
          </a:p>
          <a:p>
            <a:r>
              <a:rPr lang="en-US" dirty="0" smtClean="0"/>
              <a:t> </a:t>
            </a:r>
            <a:r>
              <a:rPr lang="en-US" dirty="0" smtClean="0"/>
              <a:t>Fossils </a:t>
            </a:r>
            <a:r>
              <a:rPr lang="en-US" dirty="0" smtClean="0"/>
              <a:t>appear in chronological order. </a:t>
            </a:r>
            <a:endParaRPr lang="en-US" dirty="0" smtClean="0"/>
          </a:p>
          <a:p>
            <a:pPr lvl="1"/>
            <a:r>
              <a:rPr lang="en-US" dirty="0" smtClean="0"/>
              <a:t>The </a:t>
            </a:r>
            <a:r>
              <a:rPr lang="en-US" dirty="0" smtClean="0"/>
              <a:t>oldest known fossils are </a:t>
            </a:r>
            <a:r>
              <a:rPr lang="en-US" dirty="0" err="1" smtClean="0"/>
              <a:t>stromatolites</a:t>
            </a:r>
            <a:r>
              <a:rPr lang="en-US" dirty="0" smtClean="0"/>
              <a:t>, rings of </a:t>
            </a:r>
            <a:r>
              <a:rPr lang="en-US" dirty="0" err="1" smtClean="0"/>
              <a:t>cyanobacteria</a:t>
            </a:r>
            <a:r>
              <a:rPr lang="en-US" dirty="0" smtClean="0"/>
              <a:t>, which lived around 3.8 billion years </a:t>
            </a:r>
            <a:r>
              <a:rPr lang="en-US" dirty="0" smtClean="0"/>
              <a:t>ago</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Time Scale</a:t>
            </a:r>
            <a:endParaRPr lang="en-CA" dirty="0"/>
          </a:p>
        </p:txBody>
      </p:sp>
      <p:pic>
        <p:nvPicPr>
          <p:cNvPr id="2050" name="Picture 2"/>
          <p:cNvPicPr>
            <a:picLocks noGrp="1" noChangeAspect="1" noChangeArrowheads="1"/>
          </p:cNvPicPr>
          <p:nvPr>
            <p:ph idx="1"/>
          </p:nvPr>
        </p:nvPicPr>
        <p:blipFill>
          <a:blip r:embed="rId2"/>
          <a:srcRect/>
          <a:stretch>
            <a:fillRect/>
          </a:stretch>
        </p:blipFill>
        <p:spPr bwMode="auto">
          <a:xfrm>
            <a:off x="1756228" y="1124857"/>
            <a:ext cx="4760686" cy="5551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Recording</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All organisms do not appear in the fossil record simultaneously, this </a:t>
            </a:r>
            <a:r>
              <a:rPr lang="en-US" dirty="0" smtClean="0"/>
              <a:t>supports </a:t>
            </a:r>
            <a:r>
              <a:rPr lang="en-US" dirty="0" smtClean="0"/>
              <a:t>the idea </a:t>
            </a:r>
            <a:r>
              <a:rPr lang="en-US" dirty="0" smtClean="0"/>
              <a:t>that </a:t>
            </a:r>
            <a:r>
              <a:rPr lang="en-US" dirty="0" smtClean="0"/>
              <a:t>organisms </a:t>
            </a:r>
            <a:r>
              <a:rPr lang="en-US" dirty="0" smtClean="0"/>
              <a:t>have evolved from ancestral forms.</a:t>
            </a:r>
          </a:p>
          <a:p>
            <a:r>
              <a:rPr lang="en-US" dirty="0" smtClean="0"/>
              <a:t> </a:t>
            </a:r>
            <a:r>
              <a:rPr lang="en-US" dirty="0" smtClean="0"/>
              <a:t>We </a:t>
            </a:r>
            <a:r>
              <a:rPr lang="en-US" dirty="0" smtClean="0"/>
              <a:t>need to keep in mind that changes during evolution are slow and can take millions of years</a:t>
            </a:r>
            <a:r>
              <a:rPr lang="en-US" dirty="0" smtClean="0"/>
              <a:t>.</a:t>
            </a:r>
            <a:endParaRPr lang="en-US" dirty="0" smtClean="0"/>
          </a:p>
          <a:p>
            <a:pPr lvl="0"/>
            <a:r>
              <a:rPr lang="en-US" dirty="0" smtClean="0"/>
              <a:t>An important discovery in the fossil record is </a:t>
            </a:r>
            <a:r>
              <a:rPr lang="en-US" b="1" u="sng" dirty="0" smtClean="0"/>
              <a:t>transitional fossils</a:t>
            </a:r>
            <a:r>
              <a:rPr lang="en-US" dirty="0" smtClean="0"/>
              <a:t>.  These fossils show intermediary links between groups of organisms and share characteristics common to the two separate groups.</a:t>
            </a:r>
          </a:p>
          <a:p>
            <a:pPr lvl="0"/>
            <a:r>
              <a:rPr lang="en-US" dirty="0" smtClean="0"/>
              <a:t>An </a:t>
            </a:r>
            <a:r>
              <a:rPr lang="en-US" dirty="0" smtClean="0"/>
              <a:t>example of a transitional fossil is Archaeopteryx, Fig. 19.13A, P. 661.  This organism is an intermediary link between dinosaurs and birds.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Determining The Age Of Fossils</a:t>
            </a:r>
            <a:br>
              <a:rPr lang="en-US" dirty="0"/>
            </a:br>
            <a:endParaRPr lang="en-US" dirty="0"/>
          </a:p>
        </p:txBody>
      </p:sp>
      <p:sp>
        <p:nvSpPr>
          <p:cNvPr id="3" name="Content Placeholder 2"/>
          <p:cNvSpPr>
            <a:spLocks noGrp="1"/>
          </p:cNvSpPr>
          <p:nvPr>
            <p:ph idx="1"/>
          </p:nvPr>
        </p:nvSpPr>
        <p:spPr>
          <a:xfrm>
            <a:off x="498474" y="1600200"/>
            <a:ext cx="7760155" cy="5003800"/>
          </a:xfrm>
        </p:spPr>
        <p:txBody>
          <a:bodyPr>
            <a:normAutofit/>
          </a:bodyPr>
          <a:lstStyle/>
          <a:p>
            <a:pPr lvl="0"/>
            <a:r>
              <a:rPr lang="en-US" dirty="0"/>
              <a:t>There are two ways to age or date fossils </a:t>
            </a:r>
            <a:r>
              <a:rPr lang="en-US" dirty="0" smtClean="0"/>
              <a:t>:</a:t>
            </a:r>
            <a:endParaRPr lang="en-US" dirty="0"/>
          </a:p>
          <a:p>
            <a:pPr marL="571500" lvl="1" indent="-342900">
              <a:buFont typeface="+mj-lt"/>
              <a:buAutoNum type="arabicPeriod"/>
            </a:pPr>
            <a:r>
              <a:rPr lang="en-US" sz="2000" b="1" dirty="0" smtClean="0"/>
              <a:t>Relative dating</a:t>
            </a:r>
          </a:p>
          <a:p>
            <a:pPr marL="800100" lvl="2" indent="-342900"/>
            <a:r>
              <a:rPr lang="en-US" sz="2000" dirty="0" smtClean="0"/>
              <a:t>Relative dating ages a fossil due to its position in rock layers and therefore is only a rough estimate of a fossil’s age.  Fossils found in deeper rock layers are considered to be older than fossils found near the surface</a:t>
            </a:r>
            <a:r>
              <a:rPr lang="en-US" sz="2000" dirty="0" smtClean="0"/>
              <a:t>.</a:t>
            </a:r>
            <a:endParaRPr lang="en-US" sz="2000" dirty="0" smtClean="0"/>
          </a:p>
          <a:p>
            <a:pPr marL="571500" lvl="1" indent="-342900">
              <a:buFont typeface="+mj-lt"/>
              <a:buAutoNum type="arabicPeriod"/>
            </a:pPr>
            <a:r>
              <a:rPr lang="en-US" sz="2000" b="1" dirty="0" smtClean="0"/>
              <a:t>A</a:t>
            </a:r>
            <a:r>
              <a:rPr lang="en-US" sz="2000" b="1" dirty="0" smtClean="0"/>
              <a:t>bsolute dating</a:t>
            </a:r>
          </a:p>
          <a:p>
            <a:pPr marL="800100" lvl="2" indent="-342900"/>
            <a:r>
              <a:rPr lang="en-US" sz="2000" dirty="0" smtClean="0"/>
              <a:t>Absolute aging is a much more accurate method of determining a fossil’s age by using a technique called radioactive dating.   Radioactive isotopes are chemicals which decay into another substance at a known rate called a </a:t>
            </a:r>
            <a:r>
              <a:rPr lang="en-US" sz="2000" b="1" u="sng" dirty="0" smtClean="0"/>
              <a:t>half-life</a:t>
            </a:r>
            <a:r>
              <a:rPr lang="en-US" sz="2000" dirty="0" smtClean="0"/>
              <a:t>.  Using the idea of half-life scientists are able to determine the age of a fossil</a:t>
            </a:r>
            <a:r>
              <a:rPr lang="en-US" sz="2000" dirty="0" smtClean="0"/>
              <a:t>.</a:t>
            </a:r>
            <a:endParaRPr lang="en-US" sz="2000" dirty="0"/>
          </a:p>
          <a:p>
            <a:pPr lvl="0"/>
            <a:r>
              <a:rPr lang="en-US" b="1" dirty="0" smtClean="0"/>
              <a:t>Do </a:t>
            </a:r>
            <a:r>
              <a:rPr lang="en-US" b="1" dirty="0"/>
              <a:t>Thinking </a:t>
            </a:r>
            <a:r>
              <a:rPr lang="en-US" b="1" dirty="0" smtClean="0"/>
              <a:t>Lab -  Page 662</a:t>
            </a:r>
            <a:r>
              <a:rPr lang="en-US" b="1" dirty="0"/>
              <a:t> </a:t>
            </a:r>
            <a:r>
              <a:rPr lang="en-US" b="1" dirty="0" smtClean="0"/>
              <a:t>in textbook</a:t>
            </a: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745640" cy="1116106"/>
          </a:xfrm>
        </p:spPr>
        <p:txBody>
          <a:bodyPr>
            <a:normAutofit fontScale="90000"/>
          </a:bodyPr>
          <a:lstStyle/>
          <a:p>
            <a:r>
              <a:rPr lang="en-GB" dirty="0" smtClean="0"/>
              <a:t>3. Geographical </a:t>
            </a:r>
            <a:r>
              <a:rPr lang="en-GB" dirty="0" smtClean="0"/>
              <a:t>Distribution Of Species </a:t>
            </a:r>
            <a:endParaRPr lang="en-US" dirty="0"/>
          </a:p>
        </p:txBody>
      </p:sp>
      <p:sp>
        <p:nvSpPr>
          <p:cNvPr id="3" name="Content Placeholder 2"/>
          <p:cNvSpPr>
            <a:spLocks noGrp="1"/>
          </p:cNvSpPr>
          <p:nvPr>
            <p:ph idx="1"/>
          </p:nvPr>
        </p:nvSpPr>
        <p:spPr>
          <a:xfrm>
            <a:off x="498474" y="1981200"/>
            <a:ext cx="7556313" cy="4419600"/>
          </a:xfrm>
        </p:spPr>
        <p:txBody>
          <a:bodyPr>
            <a:normAutofit fontScale="92500" lnSpcReduction="10000"/>
          </a:bodyPr>
          <a:lstStyle/>
          <a:p>
            <a:pPr lvl="0"/>
            <a:r>
              <a:rPr lang="en-GB" b="1" u="sng" dirty="0"/>
              <a:t>Biogeography</a:t>
            </a:r>
            <a:r>
              <a:rPr lang="en-GB" b="1" dirty="0"/>
              <a:t> </a:t>
            </a:r>
            <a:r>
              <a:rPr lang="en-GB" dirty="0"/>
              <a:t>is the study of the geographical distribution of species</a:t>
            </a:r>
            <a:r>
              <a:rPr lang="en-GB" dirty="0" smtClean="0"/>
              <a:t>.</a:t>
            </a:r>
            <a:endParaRPr lang="en-US" dirty="0"/>
          </a:p>
          <a:p>
            <a:pPr lvl="0"/>
            <a:r>
              <a:rPr lang="en-GB" dirty="0"/>
              <a:t>Darwin’s thinking was influenced by the distribution of organisms which he observed</a:t>
            </a:r>
            <a:r>
              <a:rPr lang="en-GB" dirty="0" smtClean="0"/>
              <a:t>.</a:t>
            </a:r>
            <a:endParaRPr lang="en-US" dirty="0"/>
          </a:p>
          <a:p>
            <a:pPr lvl="0"/>
            <a:r>
              <a:rPr lang="en-GB" dirty="0"/>
              <a:t>This idea suggests that over time organisms adapt to the environment in which they live</a:t>
            </a:r>
            <a:r>
              <a:rPr lang="en-GB" dirty="0" smtClean="0"/>
              <a:t>.</a:t>
            </a:r>
            <a:endParaRPr lang="en-US" dirty="0"/>
          </a:p>
          <a:p>
            <a:pPr lvl="0"/>
            <a:r>
              <a:rPr lang="en-GB" dirty="0"/>
              <a:t>Organisms which live on islands are a good example of how organisms will adapt to their surroundings</a:t>
            </a:r>
            <a:r>
              <a:rPr lang="en-GB" dirty="0" smtClean="0"/>
              <a:t>.</a:t>
            </a:r>
            <a:endParaRPr lang="en-US" dirty="0"/>
          </a:p>
          <a:p>
            <a:pPr lvl="0"/>
            <a:r>
              <a:rPr lang="en-GB" dirty="0"/>
              <a:t>The Galapagos islands, islands of New Zealand, Madagascar ( off the east coast of Africa ) and the Canary islands ( off the northwest coast of Africa ) are all examples of environments where unique organisms have developed</a:t>
            </a:r>
            <a:r>
              <a:rPr lang="en-GB" dirty="0" smtClean="0"/>
              <a:t>.</a:t>
            </a:r>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a:bodyPr>
          <a:lstStyle/>
          <a:p>
            <a:pPr>
              <a:buNone/>
            </a:pPr>
            <a:r>
              <a:rPr lang="en-US" dirty="0"/>
              <a:t>There are many different adaptations </a:t>
            </a:r>
            <a:r>
              <a:rPr lang="en-US" dirty="0" smtClean="0"/>
              <a:t>within organisms </a:t>
            </a:r>
            <a:r>
              <a:rPr lang="en-US" dirty="0"/>
              <a:t>on this planet.  Examples include ; camouflage, a human’s thumb, an Eagle’s eyesight, etc</a:t>
            </a:r>
            <a:r>
              <a:rPr lang="en-US" dirty="0" smtClean="0"/>
              <a:t>. </a:t>
            </a:r>
            <a:r>
              <a:rPr lang="en-US" dirty="0"/>
              <a:t>Adaptations help an organism survive and therefore that organism will have a better chance of passing on to its offspring the particular characteristic which was advantageous to its survival.</a:t>
            </a:r>
            <a:r>
              <a:rPr lang="en-US" dirty="0" smtClean="0"/>
              <a:t> </a:t>
            </a:r>
          </a:p>
          <a:p>
            <a:pPr>
              <a:buNone/>
            </a:pPr>
            <a:r>
              <a:rPr lang="en-US" dirty="0" smtClean="0"/>
              <a:t>As </a:t>
            </a:r>
            <a:r>
              <a:rPr lang="en-US" dirty="0"/>
              <a:t>well, changes in an organism’s environment can often determine whether an adaptation will or will not help an organism survive.</a:t>
            </a:r>
          </a:p>
          <a:p>
            <a:pPr lvl="0">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Darwin’s Finches</a:t>
            </a:r>
            <a:endParaRPr lang="en-CA" dirty="0"/>
          </a:p>
        </p:txBody>
      </p:sp>
      <p:pic>
        <p:nvPicPr>
          <p:cNvPr id="3074" name="Picture 2"/>
          <p:cNvPicPr>
            <a:picLocks noGrp="1" noChangeAspect="1" noChangeArrowheads="1"/>
          </p:cNvPicPr>
          <p:nvPr>
            <p:ph idx="1"/>
          </p:nvPr>
        </p:nvPicPr>
        <p:blipFill>
          <a:blip r:embed="rId2"/>
          <a:srcRect l="5015" b="8746"/>
          <a:stretch>
            <a:fillRect/>
          </a:stretch>
        </p:blipFill>
        <p:spPr bwMode="auto">
          <a:xfrm>
            <a:off x="841829" y="1207945"/>
            <a:ext cx="7198444" cy="560731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Anatomy</a:t>
            </a: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smtClean="0"/>
              <a:t>Evidence </a:t>
            </a:r>
            <a:r>
              <a:rPr lang="en-GB" dirty="0"/>
              <a:t>for evolution can also come from studying the anatomy of various animals</a:t>
            </a:r>
            <a:r>
              <a:rPr lang="en-GB" dirty="0" smtClean="0"/>
              <a:t>.</a:t>
            </a:r>
            <a:r>
              <a:rPr lang="en-GB" dirty="0"/>
              <a:t> </a:t>
            </a:r>
            <a:endParaRPr lang="en-US" dirty="0"/>
          </a:p>
          <a:p>
            <a:pPr lvl="0"/>
            <a:r>
              <a:rPr lang="en-GB" dirty="0"/>
              <a:t>Quite often, studies of anatomy reveal that a number of organisms have developed from a common ancestor</a:t>
            </a:r>
            <a:r>
              <a:rPr lang="en-GB" dirty="0" smtClean="0"/>
              <a:t>.</a:t>
            </a:r>
            <a:endParaRPr lang="en-US" dirty="0"/>
          </a:p>
          <a:p>
            <a:pPr lvl="0"/>
            <a:r>
              <a:rPr lang="en-GB" dirty="0" smtClean="0"/>
              <a:t>An </a:t>
            </a:r>
            <a:r>
              <a:rPr lang="en-GB" dirty="0"/>
              <a:t>example of such a study is the analysis of the forelimbs of a human, frog, bat, porpoise, and horse. </a:t>
            </a:r>
            <a:endParaRPr lang="en-GB" dirty="0" smtClean="0"/>
          </a:p>
          <a:p>
            <a:pPr lvl="0"/>
            <a:r>
              <a:rPr lang="en-GB" dirty="0" smtClean="0"/>
              <a:t>The </a:t>
            </a:r>
            <a:r>
              <a:rPr lang="en-GB" dirty="0"/>
              <a:t>limbs of each of these organisms has the same basic arrangement of bones, yet they are modified into wings, arms, legs, and fins.  Because these limbs each have a similar structure, we can say that they have </a:t>
            </a:r>
            <a:endParaRPr lang="en-US" dirty="0"/>
          </a:p>
          <a:p>
            <a:r>
              <a:rPr lang="en-GB" dirty="0"/>
              <a:t>evolved from a common ancestor.  Such structures are called </a:t>
            </a:r>
            <a:r>
              <a:rPr lang="en-GB" b="1" u="sng" dirty="0"/>
              <a:t>homologous structures</a:t>
            </a:r>
            <a:r>
              <a:rPr lang="en-GB" dirty="0" smtClean="0"/>
              <a:t>.</a:t>
            </a:r>
            <a:r>
              <a:rPr lang="en-GB" dirty="0" smtClean="0"/>
              <a:t> </a:t>
            </a: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smtClean="0"/>
              <a:t>An homologous structure may also be similar in function.  Such structures are called </a:t>
            </a:r>
            <a:r>
              <a:rPr lang="en-GB" b="1" u="sng" dirty="0" smtClean="0"/>
              <a:t>analogous</a:t>
            </a:r>
            <a:r>
              <a:rPr lang="en-GB" dirty="0" smtClean="0"/>
              <a:t> </a:t>
            </a:r>
            <a:r>
              <a:rPr lang="en-GB" b="1" u="sng" dirty="0" smtClean="0"/>
              <a:t>structures</a:t>
            </a:r>
            <a:r>
              <a:rPr lang="en-GB" dirty="0" smtClean="0"/>
              <a:t>.  An example of analogous structures is the limbs of the human, frog, and horse.  Each of these structures has a similar function since they are all used for walking on land.</a:t>
            </a:r>
            <a:endParaRPr lang="en-US" dirty="0" smtClean="0"/>
          </a:p>
          <a:p>
            <a:r>
              <a:rPr lang="en-GB" dirty="0" smtClean="0"/>
              <a:t> </a:t>
            </a:r>
            <a:endParaRPr lang="en-US" dirty="0" smtClean="0"/>
          </a:p>
          <a:p>
            <a:pPr lvl="0"/>
            <a:r>
              <a:rPr lang="en-GB" dirty="0" smtClean="0"/>
              <a:t>Organisms may also possess </a:t>
            </a:r>
            <a:r>
              <a:rPr lang="en-GB" b="1" u="sng" dirty="0" smtClean="0"/>
              <a:t>vestigial structures</a:t>
            </a:r>
            <a:r>
              <a:rPr lang="en-GB" dirty="0" smtClean="0"/>
              <a:t>.  These structures were once functional in the organism’s ancestors, but do not have any current function.  Examples of vestigial organs include ;</a:t>
            </a:r>
            <a:endParaRPr lang="en-US" dirty="0" smtClean="0"/>
          </a:p>
          <a:p>
            <a:r>
              <a:rPr lang="en-GB" dirty="0" smtClean="0"/>
              <a:t> </a:t>
            </a:r>
            <a:endParaRPr lang="en-US" dirty="0" smtClean="0"/>
          </a:p>
          <a:p>
            <a:r>
              <a:rPr lang="en-GB" dirty="0" smtClean="0"/>
              <a:t>1. The pelvic bones of Baleen whales.</a:t>
            </a:r>
            <a:endParaRPr lang="en-US" dirty="0" smtClean="0"/>
          </a:p>
          <a:p>
            <a:r>
              <a:rPr lang="en-GB" dirty="0" smtClean="0"/>
              <a:t>2. The forelimbs of the Ostrich bird.</a:t>
            </a:r>
            <a:endParaRPr lang="en-US" dirty="0" smtClean="0"/>
          </a:p>
          <a:p>
            <a:r>
              <a:rPr lang="en-GB" dirty="0" smtClean="0"/>
              <a:t>3. The appendix in humans.</a:t>
            </a:r>
            <a:endParaRPr lang="en-US" dirty="0" smtClean="0"/>
          </a:p>
          <a:p>
            <a:r>
              <a:rPr lang="en-GB" dirty="0" smtClean="0"/>
              <a:t> </a:t>
            </a:r>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Embryology</a:t>
            </a:r>
            <a:endParaRPr lang="en-CA" dirty="0"/>
          </a:p>
        </p:txBody>
      </p:sp>
      <p:sp>
        <p:nvSpPr>
          <p:cNvPr id="5" name="Content Placeholder 4"/>
          <p:cNvSpPr>
            <a:spLocks noGrp="1"/>
          </p:cNvSpPr>
          <p:nvPr>
            <p:ph sz="half" idx="1"/>
          </p:nvPr>
        </p:nvSpPr>
        <p:spPr>
          <a:xfrm>
            <a:off x="498517" y="1985963"/>
            <a:ext cx="4656775" cy="4140200"/>
          </a:xfrm>
        </p:spPr>
        <p:txBody>
          <a:bodyPr>
            <a:normAutofit/>
          </a:bodyPr>
          <a:lstStyle/>
          <a:p>
            <a:pPr lvl="0"/>
            <a:endParaRPr lang="en-GB" dirty="0" smtClean="0"/>
          </a:p>
          <a:p>
            <a:pPr lvl="0"/>
            <a:endParaRPr lang="en-GB" dirty="0" smtClean="0"/>
          </a:p>
          <a:p>
            <a:pPr lvl="0"/>
            <a:r>
              <a:rPr lang="en-GB" dirty="0" smtClean="0"/>
              <a:t>Embryology </a:t>
            </a:r>
            <a:r>
              <a:rPr lang="en-GB" dirty="0" smtClean="0"/>
              <a:t>is a branch of Biology which deals with the study of organism’s embryos at different stages of </a:t>
            </a:r>
            <a:r>
              <a:rPr lang="en-GB" dirty="0" smtClean="0"/>
              <a:t>development</a:t>
            </a:r>
            <a:r>
              <a:rPr lang="en-GB" dirty="0" smtClean="0"/>
              <a:t>.</a:t>
            </a:r>
            <a:endParaRPr lang="en-US" dirty="0" smtClean="0"/>
          </a:p>
          <a:p>
            <a:pPr lvl="0"/>
            <a:r>
              <a:rPr lang="en-GB" dirty="0" smtClean="0"/>
              <a:t>When the embryos of different organisms are examined, similar stages of embryonic development are evident</a:t>
            </a:r>
            <a:r>
              <a:rPr lang="en-GB" dirty="0" smtClean="0"/>
              <a:t>.</a:t>
            </a:r>
            <a:endParaRPr lang="en-US" dirty="0" smtClean="0"/>
          </a:p>
        </p:txBody>
      </p:sp>
      <p:pic>
        <p:nvPicPr>
          <p:cNvPr id="7" name="Content Placeholder 6"/>
          <p:cNvPicPr>
            <a:picLocks noGrp="1" noChangeAspect="1"/>
          </p:cNvPicPr>
          <p:nvPr>
            <p:ph sz="half" idx="2"/>
          </p:nvPr>
        </p:nvPicPr>
        <p:blipFill>
          <a:blip r:embed="rId2">
            <a:lum bright="-10000" contrast="10000"/>
          </a:blip>
          <a:stretch>
            <a:fillRect/>
          </a:stretch>
        </p:blipFill>
        <p:spPr>
          <a:xfrm>
            <a:off x="5155293" y="2346071"/>
            <a:ext cx="3657600" cy="41127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 Example</a:t>
            </a:r>
            <a:endParaRPr lang="en-US" dirty="0"/>
          </a:p>
        </p:txBody>
      </p:sp>
      <p:sp>
        <p:nvSpPr>
          <p:cNvPr id="3" name="Content Placeholder 2"/>
          <p:cNvSpPr>
            <a:spLocks noGrp="1"/>
          </p:cNvSpPr>
          <p:nvPr>
            <p:ph sz="half" idx="1"/>
          </p:nvPr>
        </p:nvSpPr>
        <p:spPr/>
        <p:txBody>
          <a:bodyPr>
            <a:normAutofit/>
          </a:bodyPr>
          <a:lstStyle/>
          <a:p>
            <a:pPr lvl="0"/>
            <a:r>
              <a:rPr lang="en-GB" dirty="0" smtClean="0"/>
              <a:t>For example, using Fig. 19.17, P. 665, we can see that if we examine the embryos of fish, reptiles, birds, and mammals, there are stages when the embryos of each of these organisms have a tail and gill pouches.  Later these structures are modified for certain uses.</a:t>
            </a:r>
            <a:endParaRPr lang="en-US" dirty="0" smtClean="0"/>
          </a:p>
          <a:p>
            <a:r>
              <a:rPr lang="en-GB" dirty="0" smtClean="0"/>
              <a:t>Similarities </a:t>
            </a:r>
            <a:r>
              <a:rPr lang="en-GB" dirty="0" smtClean="0"/>
              <a:t>in the embryos of these organisms points to a common ancestral origin.</a:t>
            </a:r>
            <a:endParaRPr lang="en-US" dirty="0" smtClean="0"/>
          </a:p>
          <a:p>
            <a:endParaRPr lang="en-US" dirty="0"/>
          </a:p>
        </p:txBody>
      </p:sp>
      <p:pic>
        <p:nvPicPr>
          <p:cNvPr id="4" name="Picture 3"/>
          <p:cNvPicPr>
            <a:picLocks noChangeAspect="1"/>
          </p:cNvPicPr>
          <p:nvPr/>
        </p:nvPicPr>
        <p:blipFill>
          <a:blip r:embed="rId2"/>
          <a:stretch>
            <a:fillRect/>
          </a:stretch>
        </p:blipFill>
        <p:spPr>
          <a:xfrm>
            <a:off x="4880429" y="2079174"/>
            <a:ext cx="3774723" cy="432646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 </a:t>
            </a:r>
            <a:r>
              <a:rPr lang="en-US" dirty="0" smtClean="0"/>
              <a:t>and</a:t>
            </a:r>
            <a:r>
              <a:rPr lang="en-US" dirty="0" smtClean="0"/>
              <a:t> Molecular Biology</a:t>
            </a:r>
            <a:endParaRPr lang="en-US" dirty="0"/>
          </a:p>
        </p:txBody>
      </p:sp>
      <p:sp>
        <p:nvSpPr>
          <p:cNvPr id="3" name="Content Placeholder 2"/>
          <p:cNvSpPr>
            <a:spLocks noGrp="1"/>
          </p:cNvSpPr>
          <p:nvPr>
            <p:ph idx="1"/>
          </p:nvPr>
        </p:nvSpPr>
        <p:spPr>
          <a:xfrm>
            <a:off x="457200" y="1417638"/>
            <a:ext cx="8229600" cy="5256918"/>
          </a:xfrm>
        </p:spPr>
        <p:txBody>
          <a:bodyPr>
            <a:normAutofit/>
          </a:bodyPr>
          <a:lstStyle/>
          <a:p>
            <a:pPr>
              <a:buNone/>
            </a:pPr>
            <a:r>
              <a:rPr lang="en-GB" b="1" u="sng" dirty="0" smtClean="0"/>
              <a:t>Heredity</a:t>
            </a:r>
            <a:br>
              <a:rPr lang="en-GB" b="1" u="sng" dirty="0" smtClean="0"/>
            </a:br>
            <a:endParaRPr lang="en-US" dirty="0"/>
          </a:p>
          <a:p>
            <a:pPr lvl="1"/>
            <a:r>
              <a:rPr lang="en-GB" dirty="0"/>
              <a:t>When Darwin published his theories concerning evolution, the science of genetics had not yet been established</a:t>
            </a:r>
            <a:r>
              <a:rPr lang="en-GB" dirty="0" smtClean="0"/>
              <a:t>.</a:t>
            </a:r>
            <a:endParaRPr lang="en-US" dirty="0"/>
          </a:p>
          <a:p>
            <a:pPr lvl="1"/>
            <a:r>
              <a:rPr lang="en-GB" dirty="0"/>
              <a:t>Today, we can use the knowledge which we have gained from this field to provide a large amount of evidence to support the theory of evolution</a:t>
            </a:r>
            <a:r>
              <a:rPr lang="en-GB" dirty="0" smtClean="0"/>
              <a:t>.</a:t>
            </a:r>
            <a:endParaRPr lang="en-US" dirty="0"/>
          </a:p>
          <a:p>
            <a:pPr>
              <a:buNone/>
            </a:pPr>
            <a:r>
              <a:rPr lang="en-GB" b="1" u="sng" dirty="0"/>
              <a:t>Molecular </a:t>
            </a:r>
            <a:r>
              <a:rPr lang="en-GB" b="1" u="sng" dirty="0" smtClean="0"/>
              <a:t>Biology</a:t>
            </a:r>
            <a:br>
              <a:rPr lang="en-GB" b="1" u="sng" dirty="0" smtClean="0"/>
            </a:br>
            <a:endParaRPr lang="en-US" dirty="0"/>
          </a:p>
          <a:p>
            <a:pPr lvl="1"/>
            <a:r>
              <a:rPr lang="en-GB" dirty="0" smtClean="0"/>
              <a:t>We </a:t>
            </a:r>
            <a:r>
              <a:rPr lang="en-GB" dirty="0"/>
              <a:t>can also provide evidence for evolution by studying the molecular structures which make up organisms</a:t>
            </a:r>
            <a:r>
              <a:rPr lang="en-GB" dirty="0" smtClean="0"/>
              <a:t>.</a:t>
            </a:r>
            <a:r>
              <a:rPr lang="en-GB" dirty="0"/>
              <a:t> </a:t>
            </a:r>
            <a:endParaRPr lang="en-US" dirty="0"/>
          </a:p>
          <a:p>
            <a:pPr lvl="1"/>
            <a:r>
              <a:rPr lang="en-GB" dirty="0"/>
              <a:t>Two such molecules are DNA and proteins</a:t>
            </a:r>
            <a:r>
              <a:rPr lang="en-GB" dirty="0" smtClean="0"/>
              <a:t>.</a:t>
            </a:r>
            <a:endParaRPr lang="en-US" dirty="0"/>
          </a:p>
          <a:p>
            <a:pPr lvl="1"/>
            <a:r>
              <a:rPr lang="en-GB" dirty="0"/>
              <a:t>We can </a:t>
            </a:r>
            <a:r>
              <a:rPr lang="en-GB" dirty="0" smtClean="0"/>
              <a:t>determine </a:t>
            </a:r>
            <a:r>
              <a:rPr lang="en-GB" dirty="0"/>
              <a:t>how closely related two organisms are by comparing their DNA.  If two species have similar patterns in their DNA, this similarity indicates that these sequences must have been inherited from a common ancestor.</a:t>
            </a:r>
            <a:endParaRPr lang="en-US" dirty="0"/>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Evidence…</a:t>
            </a:r>
            <a:endParaRPr lang="en-US" dirty="0"/>
          </a:p>
        </p:txBody>
      </p:sp>
      <p:sp>
        <p:nvSpPr>
          <p:cNvPr id="3" name="Content Placeholder 2"/>
          <p:cNvSpPr>
            <a:spLocks noGrp="1"/>
          </p:cNvSpPr>
          <p:nvPr>
            <p:ph idx="1"/>
          </p:nvPr>
        </p:nvSpPr>
        <p:spPr>
          <a:xfrm>
            <a:off x="498474" y="1981200"/>
            <a:ext cx="7556313" cy="4477657"/>
          </a:xfrm>
        </p:spPr>
        <p:txBody>
          <a:bodyPr>
            <a:normAutofit fontScale="55000" lnSpcReduction="20000"/>
          </a:bodyPr>
          <a:lstStyle/>
          <a:p>
            <a:pPr lvl="0"/>
            <a:r>
              <a:rPr lang="en-GB" sz="3789" dirty="0" smtClean="0"/>
              <a:t>From DNA comparisons, scientists have determined a number of relationships between different organisms.  </a:t>
            </a:r>
            <a:endParaRPr lang="en-GB" sz="3789" dirty="0" smtClean="0"/>
          </a:p>
          <a:p>
            <a:pPr lvl="0"/>
            <a:r>
              <a:rPr lang="en-GB" sz="3789" dirty="0" smtClean="0"/>
              <a:t>Examples </a:t>
            </a:r>
            <a:r>
              <a:rPr lang="en-GB" sz="3789" dirty="0" smtClean="0"/>
              <a:t>of organisms which have similar DNA patterns </a:t>
            </a:r>
            <a:r>
              <a:rPr lang="en-GB" sz="3789" dirty="0" smtClean="0"/>
              <a:t>are</a:t>
            </a:r>
            <a:r>
              <a:rPr lang="en-US" sz="3789" dirty="0" smtClean="0"/>
              <a:t>:</a:t>
            </a:r>
            <a:br>
              <a:rPr lang="en-US" sz="3789" dirty="0" smtClean="0"/>
            </a:br>
            <a:endParaRPr lang="en-US" sz="3789" dirty="0" smtClean="0"/>
          </a:p>
          <a:p>
            <a:pPr lvl="1"/>
            <a:r>
              <a:rPr lang="en-GB" sz="3589" dirty="0" smtClean="0"/>
              <a:t>Dogs </a:t>
            </a:r>
            <a:r>
              <a:rPr lang="en-GB" sz="3589" dirty="0" smtClean="0"/>
              <a:t>and </a:t>
            </a:r>
            <a:r>
              <a:rPr lang="en-GB" sz="3589" dirty="0" smtClean="0"/>
              <a:t>bears</a:t>
            </a:r>
          </a:p>
          <a:p>
            <a:pPr lvl="1"/>
            <a:r>
              <a:rPr lang="en-GB" sz="3789" dirty="0" smtClean="0"/>
              <a:t>Whales</a:t>
            </a:r>
            <a:r>
              <a:rPr lang="en-GB" sz="3789" dirty="0" smtClean="0"/>
              <a:t> and</a:t>
            </a:r>
            <a:r>
              <a:rPr lang="en-GB" sz="3789" dirty="0" smtClean="0"/>
              <a:t> dolphins</a:t>
            </a:r>
          </a:p>
          <a:p>
            <a:pPr lvl="1"/>
            <a:r>
              <a:rPr lang="en-GB" sz="3789" dirty="0" smtClean="0"/>
              <a:t>cows </a:t>
            </a:r>
            <a:r>
              <a:rPr lang="en-GB" sz="3789" dirty="0" smtClean="0"/>
              <a:t>and </a:t>
            </a:r>
            <a:r>
              <a:rPr lang="en-GB" sz="3789" dirty="0" smtClean="0"/>
              <a:t>deer</a:t>
            </a:r>
          </a:p>
          <a:p>
            <a:pPr lvl="1"/>
            <a:r>
              <a:rPr lang="en-GB" sz="3789" dirty="0" smtClean="0"/>
              <a:t>H</a:t>
            </a:r>
            <a:r>
              <a:rPr lang="en-GB" sz="3789" dirty="0" smtClean="0"/>
              <a:t>umans </a:t>
            </a:r>
            <a:r>
              <a:rPr lang="en-GB" sz="3789" dirty="0" smtClean="0"/>
              <a:t>and chimpanzees</a:t>
            </a:r>
            <a:r>
              <a:rPr lang="en-GB" sz="3789" dirty="0" smtClean="0"/>
              <a:t>.</a:t>
            </a:r>
            <a:br>
              <a:rPr lang="en-GB" sz="3789" dirty="0" smtClean="0"/>
            </a:br>
            <a:endParaRPr lang="en-US" sz="3789" dirty="0" smtClean="0"/>
          </a:p>
          <a:p>
            <a:pPr lvl="0"/>
            <a:r>
              <a:rPr lang="en-GB" sz="3789" dirty="0" smtClean="0"/>
              <a:t>The </a:t>
            </a:r>
            <a:r>
              <a:rPr lang="en-GB" sz="3789" dirty="0" smtClean="0"/>
              <a:t>science of molecular biology has shown that all forms of life are related to the earliest organisms to some extent.  This has allowed scientists to conclude that all life on Earth probably came from the same ancestor.  </a:t>
            </a:r>
            <a:endParaRPr lang="en-US" sz="3789" dirty="0" smtClean="0"/>
          </a:p>
          <a:p>
            <a:endParaRPr lang="en-US" dirty="0"/>
          </a:p>
        </p:txBody>
      </p:sp>
      <p:pic>
        <p:nvPicPr>
          <p:cNvPr id="4099" name="Picture 3"/>
          <p:cNvPicPr>
            <a:picLocks noChangeAspect="1" noChangeArrowheads="1"/>
          </p:cNvPicPr>
          <p:nvPr/>
        </p:nvPicPr>
        <p:blipFill>
          <a:blip r:embed="rId2"/>
          <a:srcRect/>
          <a:stretch>
            <a:fillRect/>
          </a:stretch>
        </p:blipFill>
        <p:spPr bwMode="auto">
          <a:xfrm rot="5400000">
            <a:off x="5734199" y="2289941"/>
            <a:ext cx="2218574" cy="387531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a:xfrm>
            <a:off x="498475" y="1981200"/>
            <a:ext cx="5278212" cy="4434114"/>
          </a:xfrm>
        </p:spPr>
        <p:txBody>
          <a:bodyPr>
            <a:normAutofit fontScale="92500" lnSpcReduction="10000"/>
          </a:bodyPr>
          <a:lstStyle/>
          <a:p>
            <a:pPr lvl="0"/>
            <a:r>
              <a:rPr lang="en-GB" dirty="0" smtClean="0"/>
              <a:t>Although they may not look similar to each other, organisms will often have similar proteins, such as </a:t>
            </a:r>
            <a:r>
              <a:rPr lang="en-GB" dirty="0" err="1" smtClean="0"/>
              <a:t>cytochrome</a:t>
            </a:r>
            <a:r>
              <a:rPr lang="en-GB" dirty="0" smtClean="0"/>
              <a:t> c, which indicates relationships among otherwise dissimilar species</a:t>
            </a:r>
            <a:r>
              <a:rPr lang="en-GB" dirty="0" smtClean="0"/>
              <a:t>.</a:t>
            </a:r>
            <a:endParaRPr lang="en-US" dirty="0" smtClean="0"/>
          </a:p>
          <a:p>
            <a:pPr lvl="0"/>
            <a:r>
              <a:rPr lang="en-GB" dirty="0" smtClean="0"/>
              <a:t>A diagram called a </a:t>
            </a:r>
            <a:r>
              <a:rPr lang="en-GB" b="1" u="sng" dirty="0" err="1" smtClean="0"/>
              <a:t>phylogenetic</a:t>
            </a:r>
            <a:r>
              <a:rPr lang="en-GB" b="1" u="sng" dirty="0" smtClean="0"/>
              <a:t> tree</a:t>
            </a:r>
            <a:r>
              <a:rPr lang="en-GB" dirty="0" smtClean="0"/>
              <a:t> can be used to show what we call a pattern of descent.  </a:t>
            </a:r>
            <a:endParaRPr lang="en-GB" dirty="0" smtClean="0"/>
          </a:p>
          <a:p>
            <a:pPr lvl="0"/>
            <a:r>
              <a:rPr lang="en-GB" dirty="0" smtClean="0"/>
              <a:t>Using </a:t>
            </a:r>
            <a:r>
              <a:rPr lang="en-GB" dirty="0" smtClean="0"/>
              <a:t>such a diagram, scientists can determine how certain molecules have changed over time and from this the evolutionary relationships among the organisms in which the changes have occurred</a:t>
            </a:r>
            <a:r>
              <a:rPr lang="en-GB" dirty="0" smtClean="0"/>
              <a:t>.</a:t>
            </a:r>
            <a:endParaRPr lang="en-US" dirty="0" smtClean="0"/>
          </a:p>
        </p:txBody>
      </p:sp>
      <p:pic>
        <p:nvPicPr>
          <p:cNvPr id="5122" name="Picture 2"/>
          <p:cNvPicPr>
            <a:picLocks noChangeAspect="1" noChangeArrowheads="1"/>
          </p:cNvPicPr>
          <p:nvPr/>
        </p:nvPicPr>
        <p:blipFill>
          <a:blip r:embed="rId2"/>
          <a:srcRect/>
          <a:stretch>
            <a:fillRect/>
          </a:stretch>
        </p:blipFill>
        <p:spPr bwMode="auto">
          <a:xfrm>
            <a:off x="5573486" y="1937658"/>
            <a:ext cx="3570514" cy="46101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Theory</a:t>
            </a:r>
            <a:endParaRPr lang="en-US" dirty="0"/>
          </a:p>
        </p:txBody>
      </p:sp>
      <p:sp>
        <p:nvSpPr>
          <p:cNvPr id="3" name="Content Placeholder 2"/>
          <p:cNvSpPr>
            <a:spLocks noGrp="1"/>
          </p:cNvSpPr>
          <p:nvPr>
            <p:ph idx="1"/>
          </p:nvPr>
        </p:nvSpPr>
        <p:spPr>
          <a:xfrm>
            <a:off x="498474" y="1981200"/>
            <a:ext cx="7556313" cy="4521200"/>
          </a:xfrm>
        </p:spPr>
        <p:txBody>
          <a:bodyPr>
            <a:normAutofit fontScale="92500" lnSpcReduction="10000"/>
          </a:bodyPr>
          <a:lstStyle/>
          <a:p>
            <a:pPr lvl="0"/>
            <a:r>
              <a:rPr lang="en-GB" dirty="0"/>
              <a:t>Evolution is considered to be a theory.  </a:t>
            </a:r>
            <a:endParaRPr lang="en-US" dirty="0"/>
          </a:p>
          <a:p>
            <a:pPr lvl="0"/>
            <a:r>
              <a:rPr lang="en-GB" dirty="0"/>
              <a:t>The word theory implies that evolution is just a “guess” and not actual fact</a:t>
            </a:r>
            <a:r>
              <a:rPr lang="en-GB" dirty="0" smtClean="0"/>
              <a:t>.</a:t>
            </a:r>
            <a:endParaRPr lang="en-US" dirty="0"/>
          </a:p>
          <a:p>
            <a:pPr lvl="0"/>
            <a:r>
              <a:rPr lang="en-GB" dirty="0"/>
              <a:t>However, the theory of evolution has a large amount of facts or data which can be used to back up what the theory is stating</a:t>
            </a:r>
            <a:r>
              <a:rPr lang="en-GB" dirty="0" smtClean="0"/>
              <a:t>.</a:t>
            </a:r>
            <a:endParaRPr lang="en-US" dirty="0"/>
          </a:p>
          <a:p>
            <a:pPr lvl="0"/>
            <a:r>
              <a:rPr lang="en-GB" dirty="0"/>
              <a:t>Evidence such as homologous structures, DNA sequences, the fossil record, embryology, etc. are all pieces which help to form the puzzle which we call evolution</a:t>
            </a:r>
            <a:r>
              <a:rPr lang="en-GB" dirty="0" smtClean="0"/>
              <a:t>.</a:t>
            </a:r>
            <a:endParaRPr lang="en-US" dirty="0"/>
          </a:p>
          <a:p>
            <a:pPr lvl="0"/>
            <a:r>
              <a:rPr lang="en-GB" dirty="0" smtClean="0"/>
              <a:t>As </a:t>
            </a:r>
            <a:r>
              <a:rPr lang="en-GB" dirty="0"/>
              <a:t>a theory, evolution attempts to explain these facts and tie them together in a comprehensive way.  Although there are those who refute the idea of evolution, the evidence for it presents a good scientific </a:t>
            </a:r>
            <a:r>
              <a:rPr lang="en-GB" dirty="0" smtClean="0"/>
              <a:t>argument</a:t>
            </a:r>
            <a:r>
              <a:rPr lang="en-US" dirty="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Peppered Moth</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98474" y="1981200"/>
            <a:ext cx="7556313" cy="4564743"/>
          </a:xfrm>
        </p:spPr>
        <p:txBody>
          <a:bodyPr>
            <a:normAutofit lnSpcReduction="10000"/>
          </a:bodyPr>
          <a:lstStyle/>
          <a:p>
            <a:pPr>
              <a:buNone/>
            </a:pPr>
            <a:r>
              <a:rPr lang="en-US" dirty="0" smtClean="0"/>
              <a:t>The </a:t>
            </a:r>
            <a:r>
              <a:rPr lang="en-US" dirty="0"/>
              <a:t>English peppered moth is an example of how characteristics can change in response to changes in an organism’s environment.</a:t>
            </a:r>
            <a:r>
              <a:rPr lang="en-US" dirty="0" smtClean="0"/>
              <a:t> </a:t>
            </a:r>
          </a:p>
          <a:p>
            <a:pPr lvl="0"/>
            <a:r>
              <a:rPr lang="en-US" dirty="0"/>
              <a:t>The peppered moth has two </a:t>
            </a:r>
            <a:r>
              <a:rPr lang="en-US" dirty="0" smtClean="0"/>
              <a:t>colors</a:t>
            </a:r>
            <a:br>
              <a:rPr lang="en-US" dirty="0" smtClean="0"/>
            </a:br>
            <a:endParaRPr lang="en-US" dirty="0" smtClean="0"/>
          </a:p>
          <a:p>
            <a:pPr marL="571500" lvl="1" indent="-342900">
              <a:buFont typeface="+mj-lt"/>
              <a:buAutoNum type="arabicPeriod"/>
            </a:pPr>
            <a:r>
              <a:rPr lang="en-US" sz="2000" dirty="0" err="1" smtClean="0"/>
              <a:t>Greyish</a:t>
            </a:r>
            <a:r>
              <a:rPr lang="en-US" sz="2000" dirty="0" smtClean="0"/>
              <a:t> – white with black dots</a:t>
            </a:r>
          </a:p>
          <a:p>
            <a:pPr marL="571500" lvl="1" indent="-342900">
              <a:buFont typeface="+mj-lt"/>
              <a:buAutoNum type="arabicPeriod"/>
            </a:pPr>
            <a:r>
              <a:rPr lang="en-US" sz="2000" dirty="0" smtClean="0"/>
              <a:t>Black</a:t>
            </a:r>
            <a:r>
              <a:rPr lang="en-US" dirty="0" smtClean="0"/>
              <a:t/>
            </a:r>
            <a:br>
              <a:rPr lang="en-US" dirty="0" smtClean="0"/>
            </a:br>
            <a:endParaRPr lang="en-US" dirty="0" smtClean="0"/>
          </a:p>
          <a:p>
            <a:pPr marL="342900" indent="-342900"/>
            <a:r>
              <a:rPr lang="en-US" dirty="0" smtClean="0"/>
              <a:t>In </a:t>
            </a:r>
            <a:r>
              <a:rPr lang="en-US" dirty="0"/>
              <a:t>1848, estimates determined that there were many more </a:t>
            </a:r>
            <a:r>
              <a:rPr lang="en-US" dirty="0" err="1"/>
              <a:t>greyish</a:t>
            </a:r>
            <a:r>
              <a:rPr lang="en-US" dirty="0"/>
              <a:t>-white peppered moths ( about 98% ) than black ones ( about 2% ).</a:t>
            </a:r>
            <a:r>
              <a:rPr lang="en-US" dirty="0" smtClean="0"/>
              <a:t> </a:t>
            </a:r>
            <a:r>
              <a:rPr lang="en-US" dirty="0"/>
              <a:t>In 1898, approximately 95% of the moths in Manchester, England were of the black color with only about 5% being </a:t>
            </a:r>
            <a:r>
              <a:rPr lang="en-US" dirty="0" err="1"/>
              <a:t>greyish</a:t>
            </a:r>
            <a:r>
              <a:rPr lang="en-US" dirty="0"/>
              <a:t>-white.</a:t>
            </a:r>
          </a:p>
          <a:p>
            <a:pPr lvl="0">
              <a:buNone/>
            </a:pPr>
            <a:endParaRPr lang="en-US" dirty="0" smtClean="0"/>
          </a:p>
          <a:p>
            <a:endParaRPr lang="en-US" dirty="0" smtClean="0"/>
          </a:p>
          <a:p>
            <a:pPr>
              <a:buNone/>
            </a:pPr>
            <a:endParaRPr lang="en-US" dirty="0"/>
          </a:p>
        </p:txBody>
      </p:sp>
      <p:pic>
        <p:nvPicPr>
          <p:cNvPr id="4" name="Picture 3" descr="moth.jpg"/>
          <p:cNvPicPr>
            <a:picLocks noChangeAspect="1"/>
          </p:cNvPicPr>
          <p:nvPr/>
        </p:nvPicPr>
        <p:blipFill>
          <a:blip r:embed="rId2"/>
          <a:stretch>
            <a:fillRect/>
          </a:stretch>
        </p:blipFill>
        <p:spPr>
          <a:xfrm>
            <a:off x="6296876" y="2931998"/>
            <a:ext cx="2389924" cy="159473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bodyPr>
          <a:lstStyle/>
          <a:p>
            <a:r>
              <a:rPr lang="en-US" dirty="0"/>
              <a:t>The reason for the change is due to a change in the moth’s environment</a:t>
            </a:r>
            <a:r>
              <a:rPr lang="en-US" dirty="0" smtClean="0"/>
              <a:t>. </a:t>
            </a:r>
          </a:p>
          <a:p>
            <a:r>
              <a:rPr lang="en-US" dirty="0" smtClean="0"/>
              <a:t>Prior </a:t>
            </a:r>
            <a:r>
              <a:rPr lang="en-US" dirty="0"/>
              <a:t>to the Industrial Revolution, the </a:t>
            </a:r>
            <a:r>
              <a:rPr lang="en-US" dirty="0" err="1"/>
              <a:t>greyish</a:t>
            </a:r>
            <a:r>
              <a:rPr lang="en-US" dirty="0"/>
              <a:t>-white moths were able to camouflage themselves against the light colored lichens on tree trunks while the black colored moths stood out and were eaten by predators.</a:t>
            </a:r>
            <a:r>
              <a:rPr lang="en-US" dirty="0" smtClean="0"/>
              <a:t> </a:t>
            </a:r>
            <a:endParaRPr lang="en-US" dirty="0" smtClean="0"/>
          </a:p>
          <a:p>
            <a:r>
              <a:rPr lang="en-US" dirty="0" smtClean="0"/>
              <a:t>Once </a:t>
            </a:r>
            <a:r>
              <a:rPr lang="en-US" dirty="0"/>
              <a:t>the Industrial Revolution began, air pollution from the factories killed the lichens and soot began to cover the tree trunks.  As a result of this, the </a:t>
            </a:r>
            <a:r>
              <a:rPr lang="en-US" dirty="0" err="1"/>
              <a:t>greyish</a:t>
            </a:r>
            <a:r>
              <a:rPr lang="en-US" dirty="0"/>
              <a:t>-white moths were easily seen by predators and eaten while the black moths could camouflage themselves, survive and pass on their genes to their offspring.</a:t>
            </a:r>
          </a:p>
          <a:p>
            <a:pPr lvl="0">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a:t>The difference between the two colors of peppered moth is a single gene.  Before the Revolution, more </a:t>
            </a:r>
            <a:r>
              <a:rPr lang="en-US" dirty="0" err="1"/>
              <a:t>greyish</a:t>
            </a:r>
            <a:r>
              <a:rPr lang="en-US" dirty="0"/>
              <a:t>-white moths survived and thus passed on their form of the gene for color to the </a:t>
            </a:r>
            <a:r>
              <a:rPr lang="en-US" b="1" u="sng" dirty="0" smtClean="0"/>
              <a:t>gene pool.</a:t>
            </a:r>
          </a:p>
          <a:p>
            <a:r>
              <a:rPr lang="en-US" dirty="0" smtClean="0"/>
              <a:t>Once </a:t>
            </a:r>
            <a:r>
              <a:rPr lang="en-US" dirty="0"/>
              <a:t>the Revolution started, the black moths were able to survive and pass on their form of the gene.  This occurred over a number of generations</a:t>
            </a:r>
            <a:r>
              <a:rPr lang="en-US" dirty="0" smtClean="0"/>
              <a:t>.</a:t>
            </a:r>
          </a:p>
          <a:p>
            <a:pPr lvl="0"/>
            <a:r>
              <a:rPr lang="en-US" dirty="0"/>
              <a:t>In the 1950s, due to clean air legislation, lichens began to grow on trees again.  This began to change the peppered moth once again.  In 1959, 9 / 10 moths were black in color.  In 1985, 5 / 10 were black and by 1989, only 3 / 10 were black.</a:t>
            </a:r>
            <a:r>
              <a:rPr lang="en-US" dirty="0" smtClean="0"/>
              <a:t> </a:t>
            </a:r>
          </a:p>
          <a:p>
            <a:pPr lvl="0"/>
            <a:r>
              <a:rPr lang="en-US" dirty="0" smtClean="0"/>
              <a:t>Based on the above example we can define evolution as ; </a:t>
            </a:r>
          </a:p>
          <a:p>
            <a:pPr lvl="1"/>
            <a:r>
              <a:rPr lang="en-US" dirty="0" smtClean="0"/>
              <a:t>“Any shift in the gene pool of a population.”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Natural Selection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609603" y="1286683"/>
            <a:ext cx="7635522" cy="3603941"/>
          </a:xfrm>
        </p:spPr>
        <p:txBody>
          <a:bodyPr>
            <a:normAutofit/>
          </a:bodyPr>
          <a:lstStyle/>
          <a:p>
            <a:pPr lvl="0"/>
            <a:r>
              <a:rPr lang="en-US" dirty="0" smtClean="0"/>
              <a:t>Natural selection is a process in which the characteristics of a population of organisms change because individuals with certain heritable traits survive specific environmental conditions and pass on their traits to their offspring. In order for natural selection to occur there must be diversity within a species.</a:t>
            </a:r>
          </a:p>
          <a:p>
            <a:r>
              <a:rPr lang="en-US" dirty="0" smtClean="0"/>
              <a:t>Because nature plays a role in selecting certain characteristics, we can say that the environment exerts </a:t>
            </a:r>
            <a:r>
              <a:rPr lang="en-US" dirty="0" smtClean="0"/>
              <a:t>a </a:t>
            </a:r>
            <a:r>
              <a:rPr lang="en-US" b="1" dirty="0" smtClean="0"/>
              <a:t>selective pressure </a:t>
            </a:r>
            <a:r>
              <a:rPr lang="en-US" dirty="0" smtClean="0"/>
              <a:t>on </a:t>
            </a:r>
            <a:r>
              <a:rPr lang="en-US" dirty="0" smtClean="0"/>
              <a:t>a population.</a:t>
            </a:r>
          </a:p>
          <a:p>
            <a:pPr lvl="0">
              <a:buNone/>
            </a:pPr>
            <a:endParaRPr lang="en-US" dirty="0" smtClean="0"/>
          </a:p>
          <a:p>
            <a:endParaRPr lang="en-US" dirty="0"/>
          </a:p>
        </p:txBody>
      </p:sp>
      <p:pic>
        <p:nvPicPr>
          <p:cNvPr id="4" name="Picture 3" descr="misconceptions_beavers.gif"/>
          <p:cNvPicPr>
            <a:picLocks noChangeAspect="1"/>
          </p:cNvPicPr>
          <p:nvPr/>
        </p:nvPicPr>
        <p:blipFill>
          <a:blip r:embed="rId2"/>
          <a:stretch>
            <a:fillRect/>
          </a:stretch>
        </p:blipFill>
        <p:spPr>
          <a:xfrm>
            <a:off x="3090400" y="4296229"/>
            <a:ext cx="3817208" cy="25617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Artificial Selection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681166" y="1417638"/>
            <a:ext cx="7373622" cy="3109989"/>
          </a:xfrm>
        </p:spPr>
        <p:txBody>
          <a:bodyPr>
            <a:normAutofit fontScale="85000" lnSpcReduction="20000"/>
          </a:bodyPr>
          <a:lstStyle/>
          <a:p>
            <a:pPr lvl="0"/>
            <a:r>
              <a:rPr lang="en-US" dirty="0" smtClean="0"/>
              <a:t>Humans have the ability to artificially select organisms for certain traits. In the process of artificial selection, a breeder selects individuals to breed for the desired characteristic which he / she wishes to see in the next generation.</a:t>
            </a:r>
          </a:p>
          <a:p>
            <a:pPr lvl="0"/>
            <a:r>
              <a:rPr lang="en-US" dirty="0" smtClean="0"/>
              <a:t>As well, artificial selection can also produce characteristics which are not particularly desirable. Artificial selection is quite similar to the process of natural selection, however in artificial selection humans are playing the role of the environment by determining which traits are passed on from one generation to the next.</a:t>
            </a:r>
          </a:p>
          <a:p>
            <a:pPr lvl="0"/>
            <a:r>
              <a:rPr lang="en-US" dirty="0" smtClean="0"/>
              <a:t>In natural selection, “survival of the fittest” is the rule by which traits are passed on, however, in artificial selection this is not necessarily so </a:t>
            </a:r>
          </a:p>
          <a:p>
            <a:endParaRPr lang="en-US" dirty="0"/>
          </a:p>
        </p:txBody>
      </p:sp>
      <p:pic>
        <p:nvPicPr>
          <p:cNvPr id="4" name="Picture 3" descr="2007-may-20-artificial-selection.gif"/>
          <p:cNvPicPr>
            <a:picLocks noChangeAspect="1"/>
          </p:cNvPicPr>
          <p:nvPr/>
        </p:nvPicPr>
        <p:blipFill>
          <a:blip r:embed="rId2"/>
          <a:stretch>
            <a:fillRect/>
          </a:stretch>
        </p:blipFill>
        <p:spPr>
          <a:xfrm>
            <a:off x="3228073" y="4304442"/>
            <a:ext cx="2839998" cy="25535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gradFill>
                  <a:gsLst>
                    <a:gs pos="25000">
                      <a:schemeClr val="accent2">
                        <a:satMod val="155000"/>
                      </a:schemeClr>
                    </a:gs>
                    <a:gs pos="100000">
                      <a:schemeClr val="accent2">
                        <a:shade val="45000"/>
                        <a:satMod val="165000"/>
                      </a:schemeClr>
                    </a:gs>
                  </a:gsLst>
                  <a:lin ang="5400000"/>
                </a:gradFill>
              </a:rPr>
              <a:t>Natural Selection is Situational </a:t>
            </a:r>
            <a:endParaRPr lang="en-US" spc="50" dirty="0">
              <a:ln w="11430"/>
              <a:gradFill>
                <a:gsLst>
                  <a:gs pos="25000">
                    <a:schemeClr val="accent2">
                      <a:satMod val="155000"/>
                    </a:schemeClr>
                  </a:gs>
                  <a:gs pos="100000">
                    <a:schemeClr val="accent2">
                      <a:shade val="45000"/>
                      <a:satMod val="165000"/>
                    </a:schemeClr>
                  </a:gs>
                </a:gsLst>
                <a:lin ang="5400000"/>
              </a:gradFill>
            </a:endParaRPr>
          </a:p>
        </p:txBody>
      </p:sp>
      <p:sp>
        <p:nvSpPr>
          <p:cNvPr id="3" name="Content Placeholder 2"/>
          <p:cNvSpPr>
            <a:spLocks noGrp="1"/>
          </p:cNvSpPr>
          <p:nvPr>
            <p:ph idx="1"/>
          </p:nvPr>
        </p:nvSpPr>
        <p:spPr/>
        <p:txBody>
          <a:bodyPr/>
          <a:lstStyle/>
          <a:p>
            <a:pPr lvl="0"/>
            <a:r>
              <a:rPr lang="en-US" dirty="0" smtClean="0"/>
              <a:t>Natural selection is considered to be situational.</a:t>
            </a:r>
          </a:p>
          <a:p>
            <a:pPr lvl="0"/>
            <a:r>
              <a:rPr lang="en-US" dirty="0" smtClean="0"/>
              <a:t>This means that adaptations which are beneficial to an organism in one situation may be useless or even detrimental in another situation.</a:t>
            </a:r>
          </a:p>
          <a:p>
            <a:endParaRPr lang="en-US" dirty="0"/>
          </a:p>
        </p:txBody>
      </p:sp>
      <p:pic>
        <p:nvPicPr>
          <p:cNvPr id="4" name="Picture 3"/>
          <p:cNvPicPr>
            <a:picLocks noChangeAspect="1"/>
          </p:cNvPicPr>
          <p:nvPr/>
        </p:nvPicPr>
        <p:blipFill>
          <a:blip r:embed="rId2"/>
          <a:stretch>
            <a:fillRect/>
          </a:stretch>
        </p:blipFill>
        <p:spPr>
          <a:xfrm>
            <a:off x="2272606" y="3580502"/>
            <a:ext cx="4351910" cy="32774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201</TotalTime>
  <Words>2282</Words>
  <Application>Microsoft Office PowerPoint</Application>
  <PresentationFormat>On-screen Show (4:3)</PresentationFormat>
  <Paragraphs>190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Advantage</vt:lpstr>
      <vt:lpstr>Chapter 19 Introducing Evolution</vt:lpstr>
      <vt:lpstr>Diversity Of Life Section 19.1</vt:lpstr>
      <vt:lpstr>Con’t</vt:lpstr>
      <vt:lpstr>The Peppered Moth</vt:lpstr>
      <vt:lpstr>Con’t</vt:lpstr>
      <vt:lpstr>Con’t</vt:lpstr>
      <vt:lpstr>Natural Selection</vt:lpstr>
      <vt:lpstr>Artificial Selection</vt:lpstr>
      <vt:lpstr>Natural Selection is Situational </vt:lpstr>
      <vt:lpstr>Developing The Theory Of Evolution  Section 19.2</vt:lpstr>
      <vt:lpstr>An Historical Context</vt:lpstr>
      <vt:lpstr>Con’t</vt:lpstr>
      <vt:lpstr>Cuvier’s Fossils </vt:lpstr>
      <vt:lpstr>Con’t</vt:lpstr>
      <vt:lpstr>Lamarck’s Theory of Inheritance of Acquired Characteristics </vt:lpstr>
      <vt:lpstr>Con’t</vt:lpstr>
      <vt:lpstr>Slide 17</vt:lpstr>
      <vt:lpstr>Con’t.</vt:lpstr>
      <vt:lpstr>More about Darwin’s Observations</vt:lpstr>
      <vt:lpstr>Darwin’s Theory of Evolution</vt:lpstr>
      <vt:lpstr>Decent With Modification  </vt:lpstr>
      <vt:lpstr>Factors Governing Natural Selection</vt:lpstr>
      <vt:lpstr>Evidence of Evolution Section 19.3</vt:lpstr>
      <vt:lpstr>1. The fossil Record</vt:lpstr>
      <vt:lpstr>2. Fossil Study</vt:lpstr>
      <vt:lpstr>Geological Time Scale</vt:lpstr>
      <vt:lpstr>Fossil Recording</vt:lpstr>
      <vt:lpstr>Determining The Age Of Fossils </vt:lpstr>
      <vt:lpstr>3. Geographical Distribution Of Species </vt:lpstr>
      <vt:lpstr>Darwin’s Finches</vt:lpstr>
      <vt:lpstr>4. Anatomy</vt:lpstr>
      <vt:lpstr>cont</vt:lpstr>
      <vt:lpstr>5. Embryology</vt:lpstr>
      <vt:lpstr>Embryo Example</vt:lpstr>
      <vt:lpstr>Heredity and Molecular Biology</vt:lpstr>
      <vt:lpstr>DNA Evidence…</vt:lpstr>
      <vt:lpstr>Con’t</vt:lpstr>
      <vt:lpstr>Defining A Theory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Introducing Evolution</dc:title>
  <dc:creator>student account</dc:creator>
  <cp:lastModifiedBy>Scott Oosterom</cp:lastModifiedBy>
  <cp:revision>8</cp:revision>
  <dcterms:created xsi:type="dcterms:W3CDTF">2010-04-29T16:38:01Z</dcterms:created>
  <dcterms:modified xsi:type="dcterms:W3CDTF">2010-05-04T22:54:59Z</dcterms:modified>
</cp:coreProperties>
</file>