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42"/>
  </p:handoutMasterIdLst>
  <p:sldIdLst>
    <p:sldId id="256" r:id="rId2"/>
    <p:sldId id="258" r:id="rId3"/>
    <p:sldId id="257" r:id="rId4"/>
    <p:sldId id="259" r:id="rId5"/>
    <p:sldId id="260" r:id="rId6"/>
    <p:sldId id="261" r:id="rId7"/>
    <p:sldId id="262" r:id="rId8"/>
    <p:sldId id="263" r:id="rId9"/>
    <p:sldId id="264" r:id="rId10"/>
    <p:sldId id="265" r:id="rId11"/>
    <p:sldId id="266" r:id="rId12"/>
    <p:sldId id="268" r:id="rId13"/>
    <p:sldId id="267" r:id="rId14"/>
    <p:sldId id="269" r:id="rId15"/>
    <p:sldId id="270" r:id="rId16"/>
    <p:sldId id="271" r:id="rId17"/>
    <p:sldId id="275" r:id="rId18"/>
    <p:sldId id="276" r:id="rId19"/>
    <p:sldId id="272" r:id="rId20"/>
    <p:sldId id="273" r:id="rId21"/>
    <p:sldId id="274" r:id="rId22"/>
    <p:sldId id="278" r:id="rId23"/>
    <p:sldId id="277" r:id="rId24"/>
    <p:sldId id="279" r:id="rId25"/>
    <p:sldId id="280" r:id="rId26"/>
    <p:sldId id="281" r:id="rId27"/>
    <p:sldId id="282" r:id="rId28"/>
    <p:sldId id="283" r:id="rId29"/>
    <p:sldId id="284" r:id="rId30"/>
    <p:sldId id="285" r:id="rId31"/>
    <p:sldId id="287" r:id="rId32"/>
    <p:sldId id="288" r:id="rId33"/>
    <p:sldId id="295" r:id="rId34"/>
    <p:sldId id="289" r:id="rId35"/>
    <p:sldId id="290" r:id="rId36"/>
    <p:sldId id="291" r:id="rId37"/>
    <p:sldId id="296" r:id="rId38"/>
    <p:sldId id="292" r:id="rId39"/>
    <p:sldId id="293" r:id="rId40"/>
    <p:sldId id="294" r:id="rId41"/>
  </p:sldIdLst>
  <p:sldSz cx="9144000" cy="5715000" type="screen16x10"/>
  <p:notesSz cx="7086600" cy="94297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620"/>
    <p:restoredTop sz="94660"/>
  </p:normalViewPr>
  <p:slideViewPr>
    <p:cSldViewPr>
      <p:cViewPr varScale="1">
        <p:scale>
          <a:sx n="91" d="100"/>
          <a:sy n="91" d="100"/>
        </p:scale>
        <p:origin x="-570" y="-102"/>
      </p:cViewPr>
      <p:guideLst>
        <p:guide orient="horz" pos="180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0860" cy="471488"/>
          </a:xfrm>
          <a:prstGeom prst="rect">
            <a:avLst/>
          </a:prstGeom>
        </p:spPr>
        <p:txBody>
          <a:bodyPr vert="horz" lIns="94375" tIns="47188" rIns="94375" bIns="47188" rtlCol="0"/>
          <a:lstStyle>
            <a:lvl1pPr algn="l">
              <a:defRPr sz="1200"/>
            </a:lvl1pPr>
          </a:lstStyle>
          <a:p>
            <a:endParaRPr lang="en-CA"/>
          </a:p>
        </p:txBody>
      </p:sp>
      <p:sp>
        <p:nvSpPr>
          <p:cNvPr id="3" name="Date Placeholder 2"/>
          <p:cNvSpPr>
            <a:spLocks noGrp="1"/>
          </p:cNvSpPr>
          <p:nvPr>
            <p:ph type="dt" sz="quarter" idx="1"/>
          </p:nvPr>
        </p:nvSpPr>
        <p:spPr>
          <a:xfrm>
            <a:off x="4014100" y="0"/>
            <a:ext cx="3070860" cy="471488"/>
          </a:xfrm>
          <a:prstGeom prst="rect">
            <a:avLst/>
          </a:prstGeom>
        </p:spPr>
        <p:txBody>
          <a:bodyPr vert="horz" lIns="94375" tIns="47188" rIns="94375" bIns="47188" rtlCol="0"/>
          <a:lstStyle>
            <a:lvl1pPr algn="r">
              <a:defRPr sz="1200"/>
            </a:lvl1pPr>
          </a:lstStyle>
          <a:p>
            <a:fld id="{348FE1B6-CE00-4C15-A5FB-614D19DCB8E9}" type="datetimeFigureOut">
              <a:rPr lang="en-US" smtClean="0"/>
              <a:t>11/21/2008</a:t>
            </a:fld>
            <a:endParaRPr lang="en-CA"/>
          </a:p>
        </p:txBody>
      </p:sp>
      <p:sp>
        <p:nvSpPr>
          <p:cNvPr id="4" name="Footer Placeholder 3"/>
          <p:cNvSpPr>
            <a:spLocks noGrp="1"/>
          </p:cNvSpPr>
          <p:nvPr>
            <p:ph type="ftr" sz="quarter" idx="2"/>
          </p:nvPr>
        </p:nvSpPr>
        <p:spPr>
          <a:xfrm>
            <a:off x="0" y="8956626"/>
            <a:ext cx="3070860" cy="471488"/>
          </a:xfrm>
          <a:prstGeom prst="rect">
            <a:avLst/>
          </a:prstGeom>
        </p:spPr>
        <p:txBody>
          <a:bodyPr vert="horz" lIns="94375" tIns="47188" rIns="94375" bIns="47188" rtlCol="0" anchor="b"/>
          <a:lstStyle>
            <a:lvl1pPr algn="l">
              <a:defRPr sz="1200"/>
            </a:lvl1pPr>
          </a:lstStyle>
          <a:p>
            <a:endParaRPr lang="en-CA"/>
          </a:p>
        </p:txBody>
      </p:sp>
      <p:sp>
        <p:nvSpPr>
          <p:cNvPr id="5" name="Slide Number Placeholder 4"/>
          <p:cNvSpPr>
            <a:spLocks noGrp="1"/>
          </p:cNvSpPr>
          <p:nvPr>
            <p:ph type="sldNum" sz="quarter" idx="3"/>
          </p:nvPr>
        </p:nvSpPr>
        <p:spPr>
          <a:xfrm>
            <a:off x="4014100" y="8956626"/>
            <a:ext cx="3070860" cy="471488"/>
          </a:xfrm>
          <a:prstGeom prst="rect">
            <a:avLst/>
          </a:prstGeom>
        </p:spPr>
        <p:txBody>
          <a:bodyPr vert="horz" lIns="94375" tIns="47188" rIns="94375" bIns="47188" rtlCol="0" anchor="b"/>
          <a:lstStyle>
            <a:lvl1pPr algn="r">
              <a:defRPr sz="1200"/>
            </a:lvl1pPr>
          </a:lstStyle>
          <a:p>
            <a:fld id="{14D023E8-D8CD-4CCE-BE9D-2F8B9546470A}" type="slidenum">
              <a:rPr lang="en-CA" smtClean="0"/>
              <a:t>‹#›</a:t>
            </a:fld>
            <a:endParaRPr lang="en-CA"/>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122" name="Rectangle 2"/>
          <p:cNvSpPr>
            <a:spLocks noChangeArrowheads="1"/>
          </p:cNvSpPr>
          <p:nvPr/>
        </p:nvSpPr>
        <p:spPr bwMode="auto">
          <a:xfrm>
            <a:off x="381000" y="825500"/>
            <a:ext cx="76200" cy="4254500"/>
          </a:xfrm>
          <a:prstGeom prst="rect">
            <a:avLst/>
          </a:prstGeom>
          <a:solidFill>
            <a:schemeClr val="bg2"/>
          </a:solidFill>
          <a:ln w="12700">
            <a:noFill/>
            <a:miter lim="800000"/>
            <a:headEnd/>
            <a:tailEnd/>
          </a:ln>
          <a:effectLst/>
        </p:spPr>
        <p:txBody>
          <a:bodyPr wrap="none" anchor="ctr"/>
          <a:lstStyle/>
          <a:p>
            <a:pPr algn="ctr" eaLnBrk="1" hangingPunct="1"/>
            <a:endParaRPr lang="en-US" sz="2400"/>
          </a:p>
        </p:txBody>
      </p:sp>
      <p:sp>
        <p:nvSpPr>
          <p:cNvPr id="5123" name="Rectangle 3"/>
          <p:cNvSpPr>
            <a:spLocks noGrp="1" noChangeArrowheads="1"/>
          </p:cNvSpPr>
          <p:nvPr>
            <p:ph type="ctrTitle"/>
          </p:nvPr>
        </p:nvSpPr>
        <p:spPr>
          <a:xfrm>
            <a:off x="762000" y="1143000"/>
            <a:ext cx="7696200" cy="1714500"/>
          </a:xfrm>
        </p:spPr>
        <p:txBody>
          <a:bodyPr/>
          <a:lstStyle>
            <a:lvl1pPr>
              <a:defRPr sz="5400"/>
            </a:lvl1pPr>
          </a:lstStyle>
          <a:p>
            <a:r>
              <a:rPr lang="en-US" smtClean="0"/>
              <a:t>Click to edit Master title style</a:t>
            </a:r>
            <a:endParaRPr lang="en-US"/>
          </a:p>
        </p:txBody>
      </p:sp>
      <p:sp>
        <p:nvSpPr>
          <p:cNvPr id="5124" name="Rectangle 4"/>
          <p:cNvSpPr>
            <a:spLocks noGrp="1" noChangeArrowheads="1"/>
          </p:cNvSpPr>
          <p:nvPr>
            <p:ph type="subTitle" idx="1"/>
          </p:nvPr>
        </p:nvSpPr>
        <p:spPr>
          <a:xfrm>
            <a:off x="762000" y="3137958"/>
            <a:ext cx="7696200" cy="1714500"/>
          </a:xfrm>
        </p:spPr>
        <p:txBody>
          <a:bodyPr/>
          <a:lstStyle>
            <a:lvl1pPr marL="0" indent="0">
              <a:buFont typeface="Wingdings" pitchFamily="2" charset="2"/>
              <a:buNone/>
              <a:defRPr sz="2800">
                <a:latin typeface="Arial" charset="0"/>
              </a:defRPr>
            </a:lvl1pPr>
          </a:lstStyle>
          <a:p>
            <a:r>
              <a:rPr lang="en-US" smtClean="0"/>
              <a:t>Click to edit Master subtitle style</a:t>
            </a:r>
            <a:endParaRPr lang="en-US"/>
          </a:p>
        </p:txBody>
      </p:sp>
      <p:sp>
        <p:nvSpPr>
          <p:cNvPr id="5125" name="Rectangle 5"/>
          <p:cNvSpPr>
            <a:spLocks noGrp="1" noChangeArrowheads="1"/>
          </p:cNvSpPr>
          <p:nvPr>
            <p:ph type="dt" sz="half" idx="2"/>
          </p:nvPr>
        </p:nvSpPr>
        <p:spPr>
          <a:xfrm>
            <a:off x="457200" y="5207000"/>
            <a:ext cx="2133600" cy="381000"/>
          </a:xfrm>
        </p:spPr>
        <p:txBody>
          <a:bodyPr/>
          <a:lstStyle>
            <a:lvl1pPr>
              <a:defRPr/>
            </a:lvl1pPr>
          </a:lstStyle>
          <a:p>
            <a:fld id="{59841A23-2FBC-462C-9E60-558F2DA0E1B3}" type="datetimeFigureOut">
              <a:rPr lang="en-US" smtClean="0"/>
              <a:pPr/>
              <a:t>11/20/2008</a:t>
            </a:fld>
            <a:endParaRPr lang="en-CA"/>
          </a:p>
        </p:txBody>
      </p:sp>
      <p:sp>
        <p:nvSpPr>
          <p:cNvPr id="5126" name="Rectangle 6"/>
          <p:cNvSpPr>
            <a:spLocks noGrp="1" noChangeArrowheads="1"/>
          </p:cNvSpPr>
          <p:nvPr>
            <p:ph type="ftr" sz="quarter" idx="3"/>
          </p:nvPr>
        </p:nvSpPr>
        <p:spPr/>
        <p:txBody>
          <a:bodyPr/>
          <a:lstStyle>
            <a:lvl1pPr>
              <a:defRPr/>
            </a:lvl1pPr>
          </a:lstStyle>
          <a:p>
            <a:endParaRPr lang="en-CA"/>
          </a:p>
        </p:txBody>
      </p:sp>
      <p:sp>
        <p:nvSpPr>
          <p:cNvPr id="5127" name="Rectangle 7"/>
          <p:cNvSpPr>
            <a:spLocks noGrp="1" noChangeArrowheads="1"/>
          </p:cNvSpPr>
          <p:nvPr>
            <p:ph type="sldNum" sz="quarter" idx="4"/>
          </p:nvPr>
        </p:nvSpPr>
        <p:spPr>
          <a:xfrm>
            <a:off x="6553200" y="5207000"/>
            <a:ext cx="2133600" cy="381000"/>
          </a:xfrm>
        </p:spPr>
        <p:txBody>
          <a:bodyPr/>
          <a:lstStyle>
            <a:lvl1pPr>
              <a:defRPr b="1"/>
            </a:lvl1pPr>
          </a:lstStyle>
          <a:p>
            <a:fld id="{7F68C4DC-4DCD-4778-A5F5-BC27D7DA491B}" type="slidenum">
              <a:rPr lang="en-CA" smtClean="0"/>
              <a:pPr/>
              <a:t>‹#›</a:t>
            </a:fld>
            <a:endParaRPr lang="en-CA"/>
          </a:p>
        </p:txBody>
      </p:sp>
      <p:grpSp>
        <p:nvGrpSpPr>
          <p:cNvPr id="2" name="Group 8"/>
          <p:cNvGrpSpPr>
            <a:grpSpLocks/>
          </p:cNvGrpSpPr>
          <p:nvPr/>
        </p:nvGrpSpPr>
        <p:grpSpPr bwMode="auto">
          <a:xfrm>
            <a:off x="381001" y="254000"/>
            <a:ext cx="8391525" cy="4826000"/>
            <a:chOff x="240" y="192"/>
            <a:chExt cx="5286" cy="3648"/>
          </a:xfrm>
        </p:grpSpPr>
        <p:sp>
          <p:nvSpPr>
            <p:cNvPr id="5129"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algn="ctr" eaLnBrk="1" hangingPunct="1"/>
              <a:endParaRPr lang="en-US" sz="2400"/>
            </a:p>
          </p:txBody>
        </p:sp>
        <p:sp>
          <p:nvSpPr>
            <p:cNvPr id="5130"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wrap="none" anchor="ctr"/>
            <a:lstStyle/>
            <a:p>
              <a:pPr algn="ctr" eaLnBrk="1" hangingPunct="1"/>
              <a:endParaRPr lang="en-US" sz="2400"/>
            </a:p>
          </p:txBody>
        </p:sp>
        <p:sp>
          <p:nvSpPr>
            <p:cNvPr id="5131"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algn="ctr" eaLnBrk="1" hangingPunct="1"/>
              <a:endParaRPr lang="en-US" sz="2400"/>
            </a:p>
          </p:txBody>
        </p:sp>
        <p:sp>
          <p:nvSpPr>
            <p:cNvPr id="5132"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wrap="none" anchor="ctr"/>
            <a:lstStyle/>
            <a:p>
              <a:pPr algn="ctr" eaLnBrk="1" hangingPunct="1"/>
              <a:endParaRPr lang="en-US" sz="2400"/>
            </a:p>
          </p:txBody>
        </p:sp>
        <p:sp>
          <p:nvSpPr>
            <p:cNvPr id="5133"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endParaRPr lang="en-US"/>
            </a:p>
          </p:txBody>
        </p:sp>
        <p:sp>
          <p:nvSpPr>
            <p:cNvPr id="5134"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eaLnBrk="1" hangingPunct="1"/>
              <a:endParaRPr lang="en-US" sz="2400"/>
            </a:p>
          </p:txBody>
        </p:sp>
      </p:gr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9841A23-2FBC-462C-9E60-558F2DA0E1B3}" type="datetimeFigureOut">
              <a:rPr lang="en-US" smtClean="0"/>
              <a:pPr/>
              <a:t>11/20/2008</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7F68C4DC-4DCD-4778-A5F5-BC27D7DA491B}" type="slidenum">
              <a:rPr lang="en-CA" smtClean="0"/>
              <a:pPr/>
              <a:t>‹#›</a:t>
            </a:fld>
            <a:endParaRPr lang="en-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444501"/>
            <a:ext cx="2057400" cy="466460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444501"/>
            <a:ext cx="6019800" cy="466460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9841A23-2FBC-462C-9E60-558F2DA0E1B3}" type="datetimeFigureOut">
              <a:rPr lang="en-US" smtClean="0"/>
              <a:pPr/>
              <a:t>11/20/2008</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7F68C4DC-4DCD-4778-A5F5-BC27D7DA491B}" type="slidenum">
              <a:rPr lang="en-CA" smtClean="0"/>
              <a:pPr/>
              <a:t>‹#›</a:t>
            </a:fld>
            <a:endParaRPr lang="en-C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4500"/>
            <a:ext cx="8229600" cy="952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1"/>
            <a:ext cx="4038600" cy="35851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1"/>
            <a:ext cx="4038600" cy="35851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5207000"/>
            <a:ext cx="1676400" cy="381000"/>
          </a:xfrm>
        </p:spPr>
        <p:txBody>
          <a:bodyPr/>
          <a:lstStyle>
            <a:lvl1pPr>
              <a:defRPr/>
            </a:lvl1pPr>
          </a:lstStyle>
          <a:p>
            <a:fld id="{59841A23-2FBC-462C-9E60-558F2DA0E1B3}" type="datetimeFigureOut">
              <a:rPr lang="en-US" smtClean="0"/>
              <a:pPr/>
              <a:t>11/20/2008</a:t>
            </a:fld>
            <a:endParaRPr lang="en-CA"/>
          </a:p>
        </p:txBody>
      </p:sp>
      <p:sp>
        <p:nvSpPr>
          <p:cNvPr id="6" name="Footer Placeholder 5"/>
          <p:cNvSpPr>
            <a:spLocks noGrp="1"/>
          </p:cNvSpPr>
          <p:nvPr>
            <p:ph type="ftr" sz="quarter" idx="11"/>
          </p:nvPr>
        </p:nvSpPr>
        <p:spPr>
          <a:xfrm>
            <a:off x="3124200" y="5207000"/>
            <a:ext cx="2895600" cy="381000"/>
          </a:xfrm>
        </p:spPr>
        <p:txBody>
          <a:bodyPr/>
          <a:lstStyle>
            <a:lvl1pPr>
              <a:defRPr/>
            </a:lvl1pPr>
          </a:lstStyle>
          <a:p>
            <a:endParaRPr lang="en-CA"/>
          </a:p>
        </p:txBody>
      </p:sp>
      <p:sp>
        <p:nvSpPr>
          <p:cNvPr id="7" name="Slide Number Placeholder 6"/>
          <p:cNvSpPr>
            <a:spLocks noGrp="1"/>
          </p:cNvSpPr>
          <p:nvPr>
            <p:ph type="sldNum" sz="quarter" idx="12"/>
          </p:nvPr>
        </p:nvSpPr>
        <p:spPr>
          <a:xfrm>
            <a:off x="6781800" y="5207000"/>
            <a:ext cx="1905000" cy="381000"/>
          </a:xfrm>
        </p:spPr>
        <p:txBody>
          <a:bodyPr/>
          <a:lstStyle>
            <a:lvl1pPr>
              <a:defRPr/>
            </a:lvl1pPr>
          </a:lstStyle>
          <a:p>
            <a:fld id="{7F68C4DC-4DCD-4778-A5F5-BC27D7DA491B}" type="slidenum">
              <a:rPr lang="en-CA" smtClean="0"/>
              <a:pPr/>
              <a:t>‹#›</a:t>
            </a:fld>
            <a:endParaRPr lang="en-C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44500"/>
            <a:ext cx="8229600" cy="9525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1"/>
            <a:ext cx="4038600" cy="35851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524001"/>
            <a:ext cx="4038600" cy="35851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5207000"/>
            <a:ext cx="1676400" cy="381000"/>
          </a:xfrm>
        </p:spPr>
        <p:txBody>
          <a:bodyPr/>
          <a:lstStyle>
            <a:lvl1pPr>
              <a:defRPr/>
            </a:lvl1pPr>
          </a:lstStyle>
          <a:p>
            <a:fld id="{59841A23-2FBC-462C-9E60-558F2DA0E1B3}" type="datetimeFigureOut">
              <a:rPr lang="en-US" smtClean="0"/>
              <a:pPr/>
              <a:t>11/20/2008</a:t>
            </a:fld>
            <a:endParaRPr lang="en-CA"/>
          </a:p>
        </p:txBody>
      </p:sp>
      <p:sp>
        <p:nvSpPr>
          <p:cNvPr id="6" name="Footer Placeholder 5"/>
          <p:cNvSpPr>
            <a:spLocks noGrp="1"/>
          </p:cNvSpPr>
          <p:nvPr>
            <p:ph type="ftr" sz="quarter" idx="11"/>
          </p:nvPr>
        </p:nvSpPr>
        <p:spPr>
          <a:xfrm>
            <a:off x="3124200" y="5207000"/>
            <a:ext cx="2895600" cy="381000"/>
          </a:xfrm>
        </p:spPr>
        <p:txBody>
          <a:bodyPr/>
          <a:lstStyle>
            <a:lvl1pPr>
              <a:defRPr/>
            </a:lvl1pPr>
          </a:lstStyle>
          <a:p>
            <a:endParaRPr lang="en-CA"/>
          </a:p>
        </p:txBody>
      </p:sp>
      <p:sp>
        <p:nvSpPr>
          <p:cNvPr id="7" name="Slide Number Placeholder 6"/>
          <p:cNvSpPr>
            <a:spLocks noGrp="1"/>
          </p:cNvSpPr>
          <p:nvPr>
            <p:ph type="sldNum" sz="quarter" idx="12"/>
          </p:nvPr>
        </p:nvSpPr>
        <p:spPr>
          <a:xfrm>
            <a:off x="6781800" y="5207000"/>
            <a:ext cx="1905000" cy="381000"/>
          </a:xfrm>
        </p:spPr>
        <p:txBody>
          <a:bodyPr/>
          <a:lstStyle>
            <a:lvl1pPr>
              <a:defRPr/>
            </a:lvl1pPr>
          </a:lstStyle>
          <a:p>
            <a:fld id="{7F68C4DC-4DCD-4778-A5F5-BC27D7DA491B}" type="slidenum">
              <a:rPr lang="en-CA" smtClean="0"/>
              <a:pPr/>
              <a:t>‹#›</a:t>
            </a:fld>
            <a:endParaRPr lang="en-C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444501"/>
            <a:ext cx="8229600" cy="46646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5207000"/>
            <a:ext cx="1676400" cy="381000"/>
          </a:xfrm>
        </p:spPr>
        <p:txBody>
          <a:bodyPr/>
          <a:lstStyle>
            <a:lvl1pPr>
              <a:defRPr/>
            </a:lvl1pPr>
          </a:lstStyle>
          <a:p>
            <a:fld id="{59841A23-2FBC-462C-9E60-558F2DA0E1B3}" type="datetimeFigureOut">
              <a:rPr lang="en-US" smtClean="0"/>
              <a:pPr/>
              <a:t>11/20/2008</a:t>
            </a:fld>
            <a:endParaRPr lang="en-CA"/>
          </a:p>
        </p:txBody>
      </p:sp>
      <p:sp>
        <p:nvSpPr>
          <p:cNvPr id="4" name="Footer Placeholder 3"/>
          <p:cNvSpPr>
            <a:spLocks noGrp="1"/>
          </p:cNvSpPr>
          <p:nvPr>
            <p:ph type="ftr" sz="quarter" idx="11"/>
          </p:nvPr>
        </p:nvSpPr>
        <p:spPr>
          <a:xfrm>
            <a:off x="3124200" y="5207000"/>
            <a:ext cx="2895600" cy="381000"/>
          </a:xfrm>
        </p:spPr>
        <p:txBody>
          <a:bodyPr/>
          <a:lstStyle>
            <a:lvl1pPr>
              <a:defRPr/>
            </a:lvl1pPr>
          </a:lstStyle>
          <a:p>
            <a:endParaRPr lang="en-CA"/>
          </a:p>
        </p:txBody>
      </p:sp>
      <p:sp>
        <p:nvSpPr>
          <p:cNvPr id="5" name="Slide Number Placeholder 4"/>
          <p:cNvSpPr>
            <a:spLocks noGrp="1"/>
          </p:cNvSpPr>
          <p:nvPr>
            <p:ph type="sldNum" sz="quarter" idx="12"/>
          </p:nvPr>
        </p:nvSpPr>
        <p:spPr>
          <a:xfrm>
            <a:off x="6781800" y="5207000"/>
            <a:ext cx="1905000" cy="381000"/>
          </a:xfrm>
        </p:spPr>
        <p:txBody>
          <a:bodyPr/>
          <a:lstStyle>
            <a:lvl1pPr>
              <a:defRPr/>
            </a:lvl1pPr>
          </a:lstStyle>
          <a:p>
            <a:fld id="{7F68C4DC-4DCD-4778-A5F5-BC27D7DA491B}" type="slidenum">
              <a:rPr lang="en-CA" smtClean="0"/>
              <a:pPr/>
              <a:t>‹#›</a:t>
            </a:fld>
            <a:endParaRPr lang="en-CA"/>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4500"/>
            <a:ext cx="8229600" cy="9525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524001"/>
            <a:ext cx="4038600" cy="35851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524000"/>
            <a:ext cx="4038600" cy="17290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380052"/>
            <a:ext cx="4038600" cy="17290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5207000"/>
            <a:ext cx="1676400" cy="381000"/>
          </a:xfrm>
        </p:spPr>
        <p:txBody>
          <a:bodyPr/>
          <a:lstStyle>
            <a:lvl1pPr>
              <a:defRPr/>
            </a:lvl1pPr>
          </a:lstStyle>
          <a:p>
            <a:fld id="{59841A23-2FBC-462C-9E60-558F2DA0E1B3}" type="datetimeFigureOut">
              <a:rPr lang="en-US" smtClean="0"/>
              <a:pPr/>
              <a:t>11/20/2008</a:t>
            </a:fld>
            <a:endParaRPr lang="en-CA"/>
          </a:p>
        </p:txBody>
      </p:sp>
      <p:sp>
        <p:nvSpPr>
          <p:cNvPr id="7" name="Footer Placeholder 6"/>
          <p:cNvSpPr>
            <a:spLocks noGrp="1"/>
          </p:cNvSpPr>
          <p:nvPr>
            <p:ph type="ftr" sz="quarter" idx="11"/>
          </p:nvPr>
        </p:nvSpPr>
        <p:spPr>
          <a:xfrm>
            <a:off x="3124200" y="5207000"/>
            <a:ext cx="2895600" cy="381000"/>
          </a:xfrm>
        </p:spPr>
        <p:txBody>
          <a:bodyPr/>
          <a:lstStyle>
            <a:lvl1pPr>
              <a:defRPr/>
            </a:lvl1pPr>
          </a:lstStyle>
          <a:p>
            <a:endParaRPr lang="en-CA"/>
          </a:p>
        </p:txBody>
      </p:sp>
      <p:sp>
        <p:nvSpPr>
          <p:cNvPr id="8" name="Slide Number Placeholder 7"/>
          <p:cNvSpPr>
            <a:spLocks noGrp="1"/>
          </p:cNvSpPr>
          <p:nvPr>
            <p:ph type="sldNum" sz="quarter" idx="12"/>
          </p:nvPr>
        </p:nvSpPr>
        <p:spPr>
          <a:xfrm>
            <a:off x="6781800" y="5207000"/>
            <a:ext cx="1905000" cy="381000"/>
          </a:xfrm>
        </p:spPr>
        <p:txBody>
          <a:bodyPr/>
          <a:lstStyle>
            <a:lvl1pPr>
              <a:defRPr/>
            </a:lvl1pPr>
          </a:lstStyle>
          <a:p>
            <a:fld id="{7F68C4DC-4DCD-4778-A5F5-BC27D7DA491B}" type="slidenum">
              <a:rPr lang="en-CA" smtClean="0"/>
              <a:pPr/>
              <a:t>‹#›</a:t>
            </a:fld>
            <a:endParaRPr lang="en-CA"/>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444500"/>
            <a:ext cx="8229600" cy="9525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524000"/>
            <a:ext cx="4038600" cy="172905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57200" y="3380052"/>
            <a:ext cx="4038600" cy="172905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648200" y="1524001"/>
            <a:ext cx="4038600" cy="35851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5207000"/>
            <a:ext cx="1676400" cy="381000"/>
          </a:xfrm>
        </p:spPr>
        <p:txBody>
          <a:bodyPr/>
          <a:lstStyle>
            <a:lvl1pPr>
              <a:defRPr/>
            </a:lvl1pPr>
          </a:lstStyle>
          <a:p>
            <a:fld id="{59841A23-2FBC-462C-9E60-558F2DA0E1B3}" type="datetimeFigureOut">
              <a:rPr lang="en-US" smtClean="0"/>
              <a:pPr/>
              <a:t>11/20/2008</a:t>
            </a:fld>
            <a:endParaRPr lang="en-CA"/>
          </a:p>
        </p:txBody>
      </p:sp>
      <p:sp>
        <p:nvSpPr>
          <p:cNvPr id="7" name="Footer Placeholder 6"/>
          <p:cNvSpPr>
            <a:spLocks noGrp="1"/>
          </p:cNvSpPr>
          <p:nvPr>
            <p:ph type="ftr" sz="quarter" idx="11"/>
          </p:nvPr>
        </p:nvSpPr>
        <p:spPr>
          <a:xfrm>
            <a:off x="3124200" y="5207000"/>
            <a:ext cx="2895600" cy="381000"/>
          </a:xfrm>
        </p:spPr>
        <p:txBody>
          <a:bodyPr/>
          <a:lstStyle>
            <a:lvl1pPr>
              <a:defRPr/>
            </a:lvl1pPr>
          </a:lstStyle>
          <a:p>
            <a:endParaRPr lang="en-CA"/>
          </a:p>
        </p:txBody>
      </p:sp>
      <p:sp>
        <p:nvSpPr>
          <p:cNvPr id="8" name="Slide Number Placeholder 7"/>
          <p:cNvSpPr>
            <a:spLocks noGrp="1"/>
          </p:cNvSpPr>
          <p:nvPr>
            <p:ph type="sldNum" sz="quarter" idx="12"/>
          </p:nvPr>
        </p:nvSpPr>
        <p:spPr>
          <a:xfrm>
            <a:off x="6781800" y="5207000"/>
            <a:ext cx="1905000" cy="381000"/>
          </a:xfrm>
        </p:spPr>
        <p:txBody>
          <a:bodyPr/>
          <a:lstStyle>
            <a:lvl1pPr>
              <a:defRPr/>
            </a:lvl1pPr>
          </a:lstStyle>
          <a:p>
            <a:fld id="{7F68C4DC-4DCD-4778-A5F5-BC27D7DA491B}" type="slidenum">
              <a:rPr lang="en-CA" smtClean="0"/>
              <a:pPr/>
              <a:t>‹#›</a:t>
            </a:fld>
            <a:endParaRPr lang="en-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59841A23-2FBC-462C-9E60-558F2DA0E1B3}" type="datetimeFigureOut">
              <a:rPr lang="en-US" smtClean="0"/>
              <a:pPr/>
              <a:t>11/20/2008</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7F68C4DC-4DCD-4778-A5F5-BC27D7DA491B}" type="slidenum">
              <a:rPr lang="en-CA" smtClean="0"/>
              <a:pPr/>
              <a:t>‹#›</a:t>
            </a:fld>
            <a:endParaRPr lang="en-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59841A23-2FBC-462C-9E60-558F2DA0E1B3}" type="datetimeFigureOut">
              <a:rPr lang="en-US" smtClean="0"/>
              <a:pPr/>
              <a:t>11/20/2008</a:t>
            </a:fld>
            <a:endParaRPr lang="en-CA"/>
          </a:p>
        </p:txBody>
      </p:sp>
      <p:sp>
        <p:nvSpPr>
          <p:cNvPr id="5" name="Footer Placeholder 4"/>
          <p:cNvSpPr>
            <a:spLocks noGrp="1"/>
          </p:cNvSpPr>
          <p:nvPr>
            <p:ph type="ftr" sz="quarter" idx="11"/>
          </p:nvPr>
        </p:nvSpPr>
        <p:spPr/>
        <p:txBody>
          <a:bodyPr/>
          <a:lstStyle>
            <a:lvl1pPr>
              <a:defRPr/>
            </a:lvl1pPr>
          </a:lstStyle>
          <a:p>
            <a:endParaRPr lang="en-CA"/>
          </a:p>
        </p:txBody>
      </p:sp>
      <p:sp>
        <p:nvSpPr>
          <p:cNvPr id="6" name="Slide Number Placeholder 5"/>
          <p:cNvSpPr>
            <a:spLocks noGrp="1"/>
          </p:cNvSpPr>
          <p:nvPr>
            <p:ph type="sldNum" sz="quarter" idx="12"/>
          </p:nvPr>
        </p:nvSpPr>
        <p:spPr/>
        <p:txBody>
          <a:bodyPr/>
          <a:lstStyle>
            <a:lvl1pPr>
              <a:defRPr/>
            </a:lvl1pPr>
          </a:lstStyle>
          <a:p>
            <a:fld id="{7F68C4DC-4DCD-4778-A5F5-BC27D7DA491B}" type="slidenum">
              <a:rPr lang="en-CA" smtClean="0"/>
              <a:pPr/>
              <a:t>‹#›</a:t>
            </a:fld>
            <a:endParaRPr lang="en-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24001"/>
            <a:ext cx="4038600" cy="35851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524001"/>
            <a:ext cx="4038600" cy="35851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59841A23-2FBC-462C-9E60-558F2DA0E1B3}" type="datetimeFigureOut">
              <a:rPr lang="en-US" smtClean="0"/>
              <a:pPr/>
              <a:t>11/20/2008</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7F68C4DC-4DCD-4778-A5F5-BC27D7DA491B}" type="slidenum">
              <a:rPr lang="en-CA" smtClean="0"/>
              <a:pPr/>
              <a:t>‹#›</a:t>
            </a:fld>
            <a:endParaRPr lang="en-C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5"/>
            <a:ext cx="8229600" cy="9525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59841A23-2FBC-462C-9E60-558F2DA0E1B3}" type="datetimeFigureOut">
              <a:rPr lang="en-US" smtClean="0"/>
              <a:pPr/>
              <a:t>11/20/2008</a:t>
            </a:fld>
            <a:endParaRPr lang="en-CA"/>
          </a:p>
        </p:txBody>
      </p:sp>
      <p:sp>
        <p:nvSpPr>
          <p:cNvPr id="8" name="Footer Placeholder 7"/>
          <p:cNvSpPr>
            <a:spLocks noGrp="1"/>
          </p:cNvSpPr>
          <p:nvPr>
            <p:ph type="ftr" sz="quarter" idx="11"/>
          </p:nvPr>
        </p:nvSpPr>
        <p:spPr/>
        <p:txBody>
          <a:bodyPr/>
          <a:lstStyle>
            <a:lvl1pPr>
              <a:defRPr/>
            </a:lvl1pPr>
          </a:lstStyle>
          <a:p>
            <a:endParaRPr lang="en-CA"/>
          </a:p>
        </p:txBody>
      </p:sp>
      <p:sp>
        <p:nvSpPr>
          <p:cNvPr id="9" name="Slide Number Placeholder 8"/>
          <p:cNvSpPr>
            <a:spLocks noGrp="1"/>
          </p:cNvSpPr>
          <p:nvPr>
            <p:ph type="sldNum" sz="quarter" idx="12"/>
          </p:nvPr>
        </p:nvSpPr>
        <p:spPr/>
        <p:txBody>
          <a:bodyPr/>
          <a:lstStyle>
            <a:lvl1pPr>
              <a:defRPr/>
            </a:lvl1pPr>
          </a:lstStyle>
          <a:p>
            <a:fld id="{7F68C4DC-4DCD-4778-A5F5-BC27D7DA491B}" type="slidenum">
              <a:rPr lang="en-CA" smtClean="0"/>
              <a:pPr/>
              <a:t>‹#›</a:t>
            </a:fld>
            <a:endParaRPr lang="en-C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59841A23-2FBC-462C-9E60-558F2DA0E1B3}" type="datetimeFigureOut">
              <a:rPr lang="en-US" smtClean="0"/>
              <a:pPr/>
              <a:t>11/20/2008</a:t>
            </a:fld>
            <a:endParaRPr lang="en-CA"/>
          </a:p>
        </p:txBody>
      </p:sp>
      <p:sp>
        <p:nvSpPr>
          <p:cNvPr id="4" name="Footer Placeholder 3"/>
          <p:cNvSpPr>
            <a:spLocks noGrp="1"/>
          </p:cNvSpPr>
          <p:nvPr>
            <p:ph type="ftr" sz="quarter" idx="11"/>
          </p:nvPr>
        </p:nvSpPr>
        <p:spPr/>
        <p:txBody>
          <a:bodyPr/>
          <a:lstStyle>
            <a:lvl1pPr>
              <a:defRPr/>
            </a:lvl1pPr>
          </a:lstStyle>
          <a:p>
            <a:endParaRPr lang="en-CA"/>
          </a:p>
        </p:txBody>
      </p:sp>
      <p:sp>
        <p:nvSpPr>
          <p:cNvPr id="5" name="Slide Number Placeholder 4"/>
          <p:cNvSpPr>
            <a:spLocks noGrp="1"/>
          </p:cNvSpPr>
          <p:nvPr>
            <p:ph type="sldNum" sz="quarter" idx="12"/>
          </p:nvPr>
        </p:nvSpPr>
        <p:spPr/>
        <p:txBody>
          <a:bodyPr/>
          <a:lstStyle>
            <a:lvl1pPr>
              <a:defRPr/>
            </a:lvl1pPr>
          </a:lstStyle>
          <a:p>
            <a:fld id="{7F68C4DC-4DCD-4778-A5F5-BC27D7DA491B}" type="slidenum">
              <a:rPr lang="en-CA" smtClean="0"/>
              <a:pPr/>
              <a:t>‹#›</a:t>
            </a:fld>
            <a:endParaRPr lang="en-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59841A23-2FBC-462C-9E60-558F2DA0E1B3}" type="datetimeFigureOut">
              <a:rPr lang="en-US" smtClean="0"/>
              <a:pPr/>
              <a:t>11/20/2008</a:t>
            </a:fld>
            <a:endParaRPr lang="en-CA"/>
          </a:p>
        </p:txBody>
      </p:sp>
      <p:sp>
        <p:nvSpPr>
          <p:cNvPr id="3" name="Footer Placeholder 2"/>
          <p:cNvSpPr>
            <a:spLocks noGrp="1"/>
          </p:cNvSpPr>
          <p:nvPr>
            <p:ph type="ftr" sz="quarter" idx="11"/>
          </p:nvPr>
        </p:nvSpPr>
        <p:spPr/>
        <p:txBody>
          <a:bodyPr/>
          <a:lstStyle>
            <a:lvl1pPr>
              <a:defRPr/>
            </a:lvl1pPr>
          </a:lstStyle>
          <a:p>
            <a:endParaRPr lang="en-CA"/>
          </a:p>
        </p:txBody>
      </p:sp>
      <p:sp>
        <p:nvSpPr>
          <p:cNvPr id="4" name="Slide Number Placeholder 3"/>
          <p:cNvSpPr>
            <a:spLocks noGrp="1"/>
          </p:cNvSpPr>
          <p:nvPr>
            <p:ph type="sldNum" sz="quarter" idx="12"/>
          </p:nvPr>
        </p:nvSpPr>
        <p:spPr/>
        <p:txBody>
          <a:bodyPr/>
          <a:lstStyle>
            <a:lvl1pPr>
              <a:defRPr/>
            </a:lvl1pPr>
          </a:lstStyle>
          <a:p>
            <a:fld id="{7F68C4DC-4DCD-4778-A5F5-BC27D7DA491B}" type="slidenum">
              <a:rPr lang="en-CA" smtClean="0"/>
              <a:pPr/>
              <a:t>‹#›</a:t>
            </a:fld>
            <a:endParaRPr lang="en-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9841A23-2FBC-462C-9E60-558F2DA0E1B3}" type="datetimeFigureOut">
              <a:rPr lang="en-US" smtClean="0"/>
              <a:pPr/>
              <a:t>11/20/2008</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7F68C4DC-4DCD-4778-A5F5-BC27D7DA491B}" type="slidenum">
              <a:rPr lang="en-CA" smtClean="0"/>
              <a:pPr/>
              <a:t>‹#›</a:t>
            </a:fld>
            <a:endParaRPr lang="en-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59841A23-2FBC-462C-9E60-558F2DA0E1B3}" type="datetimeFigureOut">
              <a:rPr lang="en-US" smtClean="0"/>
              <a:pPr/>
              <a:t>11/20/2008</a:t>
            </a:fld>
            <a:endParaRPr lang="en-CA"/>
          </a:p>
        </p:txBody>
      </p:sp>
      <p:sp>
        <p:nvSpPr>
          <p:cNvPr id="6" name="Footer Placeholder 5"/>
          <p:cNvSpPr>
            <a:spLocks noGrp="1"/>
          </p:cNvSpPr>
          <p:nvPr>
            <p:ph type="ftr" sz="quarter" idx="11"/>
          </p:nvPr>
        </p:nvSpPr>
        <p:spPr/>
        <p:txBody>
          <a:bodyPr/>
          <a:lstStyle>
            <a:lvl1pPr>
              <a:defRPr/>
            </a:lvl1pPr>
          </a:lstStyle>
          <a:p>
            <a:endParaRPr lang="en-CA"/>
          </a:p>
        </p:txBody>
      </p:sp>
      <p:sp>
        <p:nvSpPr>
          <p:cNvPr id="7" name="Slide Number Placeholder 6"/>
          <p:cNvSpPr>
            <a:spLocks noGrp="1"/>
          </p:cNvSpPr>
          <p:nvPr>
            <p:ph type="sldNum" sz="quarter" idx="12"/>
          </p:nvPr>
        </p:nvSpPr>
        <p:spPr/>
        <p:txBody>
          <a:bodyPr/>
          <a:lstStyle>
            <a:lvl1pPr>
              <a:defRPr/>
            </a:lvl1pPr>
          </a:lstStyle>
          <a:p>
            <a:fld id="{7F68C4DC-4DCD-4778-A5F5-BC27D7DA491B}" type="slidenum">
              <a:rPr lang="en-CA" smtClean="0"/>
              <a:pPr/>
              <a:t>‹#›</a:t>
            </a:fld>
            <a:endParaRPr lang="en-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444500"/>
            <a:ext cx="8229600" cy="9525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524001"/>
            <a:ext cx="8229600" cy="358510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Rectangle 4"/>
          <p:cNvSpPr>
            <a:spLocks noGrp="1" noChangeArrowheads="1"/>
          </p:cNvSpPr>
          <p:nvPr>
            <p:ph type="dt" sz="half" idx="2"/>
          </p:nvPr>
        </p:nvSpPr>
        <p:spPr bwMode="auto">
          <a:xfrm>
            <a:off x="457200" y="5207000"/>
            <a:ext cx="16764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latin typeface="Arial" charset="0"/>
              </a:defRPr>
            </a:lvl1pPr>
          </a:lstStyle>
          <a:p>
            <a:fld id="{59841A23-2FBC-462C-9E60-558F2DA0E1B3}" type="datetimeFigureOut">
              <a:rPr lang="en-US" smtClean="0"/>
              <a:pPr/>
              <a:t>11/20/2008</a:t>
            </a:fld>
            <a:endParaRPr lang="en-CA"/>
          </a:p>
        </p:txBody>
      </p:sp>
      <p:sp>
        <p:nvSpPr>
          <p:cNvPr id="4101" name="Rectangle 5"/>
          <p:cNvSpPr>
            <a:spLocks noGrp="1" noChangeArrowheads="1"/>
          </p:cNvSpPr>
          <p:nvPr>
            <p:ph type="ftr" sz="quarter" idx="3"/>
          </p:nvPr>
        </p:nvSpPr>
        <p:spPr bwMode="auto">
          <a:xfrm>
            <a:off x="3124200" y="5207000"/>
            <a:ext cx="2895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latin typeface="Arial" charset="0"/>
              </a:defRPr>
            </a:lvl1pPr>
          </a:lstStyle>
          <a:p>
            <a:endParaRPr lang="en-CA"/>
          </a:p>
        </p:txBody>
      </p:sp>
      <p:sp>
        <p:nvSpPr>
          <p:cNvPr id="4102" name="Rectangle 6"/>
          <p:cNvSpPr>
            <a:spLocks noGrp="1" noChangeArrowheads="1"/>
          </p:cNvSpPr>
          <p:nvPr>
            <p:ph type="sldNum" sz="quarter" idx="4"/>
          </p:nvPr>
        </p:nvSpPr>
        <p:spPr bwMode="auto">
          <a:xfrm>
            <a:off x="6781800" y="5207000"/>
            <a:ext cx="19050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latin typeface="Arial" charset="0"/>
              </a:defRPr>
            </a:lvl1pPr>
          </a:lstStyle>
          <a:p>
            <a:fld id="{7F68C4DC-4DCD-4778-A5F5-BC27D7DA491B}" type="slidenum">
              <a:rPr lang="en-CA" smtClean="0"/>
              <a:pPr/>
              <a:t>‹#›</a:t>
            </a:fld>
            <a:endParaRPr lang="en-CA"/>
          </a:p>
        </p:txBody>
      </p:sp>
      <p:grpSp>
        <p:nvGrpSpPr>
          <p:cNvPr id="2" name="Group 7"/>
          <p:cNvGrpSpPr>
            <a:grpSpLocks/>
          </p:cNvGrpSpPr>
          <p:nvPr/>
        </p:nvGrpSpPr>
        <p:grpSpPr bwMode="auto">
          <a:xfrm>
            <a:off x="279400" y="127000"/>
            <a:ext cx="8686800" cy="1333500"/>
            <a:chOff x="176" y="96"/>
            <a:chExt cx="5472" cy="1008"/>
          </a:xfrm>
        </p:grpSpPr>
        <p:sp>
          <p:nvSpPr>
            <p:cNvPr id="4104"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endParaRPr lang="en-US"/>
            </a:p>
          </p:txBody>
        </p:sp>
        <p:sp>
          <p:nvSpPr>
            <p:cNvPr id="4105"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lgn="ctr" eaLnBrk="1" hangingPunct="1"/>
              <a:endParaRPr lang="en-US" sz="2400"/>
            </a:p>
          </p:txBody>
        </p:sp>
        <p:sp>
          <p:nvSpPr>
            <p:cNvPr id="4106"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lgn="ctr" eaLnBrk="1" hangingPunct="1"/>
              <a:endParaRPr lang="en-US" sz="2400"/>
            </a:p>
          </p:txBody>
        </p:sp>
        <p:sp>
          <p:nvSpPr>
            <p:cNvPr id="4107"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lgn="ctr" eaLnBrk="1" hangingPunct="1"/>
              <a:endParaRPr lang="en-US" sz="2400"/>
            </a:p>
          </p:txBody>
        </p:sp>
        <p:sp>
          <p:nvSpPr>
            <p:cNvPr id="4108"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lgn="ctr" eaLnBrk="1" hangingPunct="1"/>
              <a:endParaRPr lang="en-US" sz="240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iming>
    <p:tnLst>
      <p:par>
        <p:cTn id="1" dur="indefinite" restart="never" nodeType="tmRoot"/>
      </p:par>
    </p:tnLst>
  </p:timing>
  <p:txStyles>
    <p:titleStyle>
      <a:lvl1pPr algn="l" rtl="0" eaLnBrk="1" fontAlgn="base" hangingPunct="1">
        <a:spcBef>
          <a:spcPct val="0"/>
        </a:spcBef>
        <a:spcAft>
          <a:spcPct val="0"/>
        </a:spcAft>
        <a:defRPr sz="4400">
          <a:solidFill>
            <a:schemeClr val="tx2"/>
          </a:solidFill>
          <a:latin typeface="+mj-lt"/>
          <a:ea typeface="+mj-ea"/>
          <a:cs typeface="+mj-cs"/>
        </a:defRPr>
      </a:lvl1pPr>
      <a:lvl2pPr algn="l" rtl="0" eaLnBrk="1" fontAlgn="base" hangingPunct="1">
        <a:spcBef>
          <a:spcPct val="0"/>
        </a:spcBef>
        <a:spcAft>
          <a:spcPct val="0"/>
        </a:spcAft>
        <a:defRPr sz="4400">
          <a:solidFill>
            <a:schemeClr val="tx2"/>
          </a:solidFill>
          <a:latin typeface="Times New Roman" pitchFamily="18" charset="0"/>
        </a:defRPr>
      </a:lvl2pPr>
      <a:lvl3pPr algn="l" rtl="0" eaLnBrk="1" fontAlgn="base" hangingPunct="1">
        <a:spcBef>
          <a:spcPct val="0"/>
        </a:spcBef>
        <a:spcAft>
          <a:spcPct val="0"/>
        </a:spcAft>
        <a:defRPr sz="4400">
          <a:solidFill>
            <a:schemeClr val="tx2"/>
          </a:solidFill>
          <a:latin typeface="Times New Roman" pitchFamily="18" charset="0"/>
        </a:defRPr>
      </a:lvl3pPr>
      <a:lvl4pPr algn="l" rtl="0" eaLnBrk="1" fontAlgn="base" hangingPunct="1">
        <a:spcBef>
          <a:spcPct val="0"/>
        </a:spcBef>
        <a:spcAft>
          <a:spcPct val="0"/>
        </a:spcAft>
        <a:defRPr sz="4400">
          <a:solidFill>
            <a:schemeClr val="tx2"/>
          </a:solidFill>
          <a:latin typeface="Times New Roman" pitchFamily="18" charset="0"/>
        </a:defRPr>
      </a:lvl4pPr>
      <a:lvl5pPr algn="l" rtl="0" eaLnBrk="1" fontAlgn="base" hangingPunct="1">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p:titleStyle>
    <p:bodyStyle>
      <a:lvl1pPr marL="469900" indent="-469900" algn="l" rtl="0" eaLnBrk="1" fontAlgn="base" hangingPunct="1">
        <a:spcBef>
          <a:spcPct val="20000"/>
        </a:spcBef>
        <a:spcAft>
          <a:spcPct val="0"/>
        </a:spcAft>
        <a:buClr>
          <a:schemeClr val="bg2"/>
        </a:buClr>
        <a:buSzPct val="70000"/>
        <a:buFont typeface="Wingdings" pitchFamily="2" charset="2"/>
        <a:buChar char="o"/>
        <a:defRPr sz="3200">
          <a:solidFill>
            <a:schemeClr val="tx1"/>
          </a:solidFill>
          <a:latin typeface="+mn-lt"/>
          <a:ea typeface="+mn-ea"/>
          <a:cs typeface="+mn-cs"/>
        </a:defRPr>
      </a:lvl1pPr>
      <a:lvl2pPr marL="908050" indent="-436563" algn="l" rtl="0" eaLnBrk="1" fontAlgn="base" hangingPunct="1">
        <a:spcBef>
          <a:spcPct val="20000"/>
        </a:spcBef>
        <a:spcAft>
          <a:spcPct val="0"/>
        </a:spcAft>
        <a:buClr>
          <a:schemeClr val="accent2"/>
        </a:buClr>
        <a:buSzPct val="75000"/>
        <a:buFont typeface="Wingdings" pitchFamily="2" charset="2"/>
        <a:buChar char="n"/>
        <a:defRPr sz="2800">
          <a:solidFill>
            <a:schemeClr val="tx1"/>
          </a:solidFill>
          <a:latin typeface="+mn-lt"/>
        </a:defRPr>
      </a:lvl2pPr>
      <a:lvl3pPr marL="1377950" indent="-468313" algn="l" rtl="0" eaLnBrk="1" fontAlgn="base" hangingPunct="1">
        <a:spcBef>
          <a:spcPct val="20000"/>
        </a:spcBef>
        <a:spcAft>
          <a:spcPct val="0"/>
        </a:spcAft>
        <a:buClr>
          <a:schemeClr val="bg2"/>
        </a:buClr>
        <a:buSzPct val="65000"/>
        <a:buFont typeface="Wingdings" pitchFamily="2" charset="2"/>
        <a:buChar char="o"/>
        <a:defRPr sz="2400">
          <a:solidFill>
            <a:schemeClr val="tx1"/>
          </a:solidFill>
          <a:latin typeface="+mn-lt"/>
        </a:defRPr>
      </a:lvl3pPr>
      <a:lvl4pPr marL="1827213" indent="-438150" algn="l" rtl="0" eaLnBrk="1" fontAlgn="base" hangingPunct="1">
        <a:spcBef>
          <a:spcPct val="20000"/>
        </a:spcBef>
        <a:spcAft>
          <a:spcPct val="0"/>
        </a:spcAft>
        <a:buClr>
          <a:schemeClr val="accent2"/>
        </a:buClr>
        <a:buSzPct val="75000"/>
        <a:buFont typeface="Wingdings" pitchFamily="2" charset="2"/>
        <a:buChar char="n"/>
        <a:defRPr sz="2000">
          <a:solidFill>
            <a:schemeClr val="tx1"/>
          </a:solidFill>
          <a:latin typeface="+mn-lt"/>
        </a:defRPr>
      </a:lvl4pPr>
      <a:lvl5pPr marL="22971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5pPr>
      <a:lvl6pPr marL="27543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eaLnBrk="1" fontAlgn="base" hangingPunct="1">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hhmi.org/biointeractive/disease/animations.html" TargetMode="External"/><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UNIT 2</a:t>
            </a:r>
            <a:br>
              <a:rPr lang="en-CA" dirty="0" smtClean="0"/>
            </a:br>
            <a:r>
              <a:rPr lang="en-CA" dirty="0" smtClean="0"/>
              <a:t>BIODIVERSITY</a:t>
            </a:r>
            <a:endParaRPr lang="en-CA" dirty="0"/>
          </a:p>
        </p:txBody>
      </p:sp>
      <p:sp>
        <p:nvSpPr>
          <p:cNvPr id="3" name="Subtitle 2"/>
          <p:cNvSpPr>
            <a:spLocks noGrp="1"/>
          </p:cNvSpPr>
          <p:nvPr>
            <p:ph type="subTitle" idx="1"/>
          </p:nvPr>
        </p:nvSpPr>
        <p:spPr/>
        <p:txBody>
          <a:bodyPr/>
          <a:lstStyle/>
          <a:p>
            <a:r>
              <a:rPr lang="en-CA" dirty="0" smtClean="0"/>
              <a:t>Chapter 4</a:t>
            </a:r>
          </a:p>
          <a:p>
            <a:r>
              <a:rPr lang="en-CA" dirty="0" smtClean="0"/>
              <a:t>Patterns of Life</a:t>
            </a:r>
          </a:p>
          <a:p>
            <a:pPr algn="ctr"/>
            <a:endParaRPr lang="en-CA" dirty="0" smtClean="0"/>
          </a:p>
          <a:p>
            <a:pPr algn="ctr"/>
            <a:r>
              <a:rPr lang="en-CA" dirty="0" smtClean="0"/>
              <a:t>Biology 2201</a:t>
            </a:r>
            <a:endParaRPr lang="en-CA"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Road to 6 Kingdoms</a:t>
            </a:r>
            <a:endParaRPr lang="en-CA" dirty="0"/>
          </a:p>
        </p:txBody>
      </p:sp>
      <p:sp>
        <p:nvSpPr>
          <p:cNvPr id="5" name="Text Placeholder 4"/>
          <p:cNvSpPr>
            <a:spLocks noGrp="1"/>
          </p:cNvSpPr>
          <p:nvPr>
            <p:ph type="body" idx="1"/>
          </p:nvPr>
        </p:nvSpPr>
        <p:spPr/>
        <p:txBody>
          <a:bodyPr/>
          <a:lstStyle/>
          <a:p>
            <a:r>
              <a:rPr lang="en-CA" dirty="0" smtClean="0"/>
              <a:t>5. Kingdom Bacteria</a:t>
            </a:r>
            <a:endParaRPr lang="en-CA" dirty="0"/>
          </a:p>
        </p:txBody>
      </p:sp>
      <p:sp>
        <p:nvSpPr>
          <p:cNvPr id="6" name="Content Placeholder 5"/>
          <p:cNvSpPr>
            <a:spLocks noGrp="1"/>
          </p:cNvSpPr>
          <p:nvPr>
            <p:ph sz="half" idx="2"/>
          </p:nvPr>
        </p:nvSpPr>
        <p:spPr/>
        <p:txBody>
          <a:bodyPr/>
          <a:lstStyle/>
          <a:p>
            <a:r>
              <a:rPr lang="en-CA" dirty="0" smtClean="0"/>
              <a:t>Entirely made up of prokaryotic cells (lacking a nucleus and membrane-bound organelles)</a:t>
            </a:r>
          </a:p>
          <a:p>
            <a:r>
              <a:rPr lang="en-CA" dirty="0" smtClean="0"/>
              <a:t>Obtain energy from a wide range of environments, but thrive between 10 and 40 degrees </a:t>
            </a:r>
            <a:r>
              <a:rPr lang="en-CA" dirty="0" err="1" smtClean="0"/>
              <a:t>celcius</a:t>
            </a:r>
            <a:endParaRPr lang="en-CA" dirty="0" smtClean="0"/>
          </a:p>
          <a:p>
            <a:r>
              <a:rPr lang="en-CA" dirty="0" smtClean="0"/>
              <a:t>Also called: </a:t>
            </a:r>
            <a:r>
              <a:rPr lang="en-CA" dirty="0" err="1" smtClean="0"/>
              <a:t>Monera</a:t>
            </a:r>
            <a:r>
              <a:rPr lang="en-CA" dirty="0" smtClean="0"/>
              <a:t>, </a:t>
            </a:r>
            <a:r>
              <a:rPr lang="en-CA" dirty="0" err="1" smtClean="0"/>
              <a:t>eubacteria</a:t>
            </a:r>
            <a:r>
              <a:rPr lang="en-CA" dirty="0" smtClean="0"/>
              <a:t> (true bacteria)</a:t>
            </a:r>
            <a:endParaRPr lang="en-CA" dirty="0"/>
          </a:p>
        </p:txBody>
      </p:sp>
      <p:sp>
        <p:nvSpPr>
          <p:cNvPr id="7" name="Text Placeholder 6"/>
          <p:cNvSpPr>
            <a:spLocks noGrp="1"/>
          </p:cNvSpPr>
          <p:nvPr>
            <p:ph type="body" sz="quarter" idx="3"/>
          </p:nvPr>
        </p:nvSpPr>
        <p:spPr/>
        <p:txBody>
          <a:bodyPr/>
          <a:lstStyle/>
          <a:p>
            <a:r>
              <a:rPr lang="en-CA" dirty="0" smtClean="0"/>
              <a:t>6. Kingdom Archaea</a:t>
            </a:r>
            <a:endParaRPr lang="en-CA" dirty="0"/>
          </a:p>
        </p:txBody>
      </p:sp>
      <p:sp>
        <p:nvSpPr>
          <p:cNvPr id="8" name="Content Placeholder 7"/>
          <p:cNvSpPr>
            <a:spLocks noGrp="1"/>
          </p:cNvSpPr>
          <p:nvPr>
            <p:ph sz="quarter" idx="4"/>
          </p:nvPr>
        </p:nvSpPr>
        <p:spPr/>
        <p:txBody>
          <a:bodyPr/>
          <a:lstStyle/>
          <a:p>
            <a:r>
              <a:rPr lang="en-CA" dirty="0" smtClean="0"/>
              <a:t>Also made up of prokaryotic cells, but with specialized structures allowing them to live in extreme environments</a:t>
            </a:r>
          </a:p>
          <a:p>
            <a:pPr lvl="1"/>
            <a:r>
              <a:rPr lang="en-CA" dirty="0" smtClean="0"/>
              <a:t>Hot vents, acidic lakes, high pressure, low oxygen, etc.</a:t>
            </a:r>
          </a:p>
          <a:p>
            <a:r>
              <a:rPr lang="en-CA" dirty="0" smtClean="0"/>
              <a:t>Also called: </a:t>
            </a:r>
            <a:r>
              <a:rPr lang="en-CA" dirty="0" err="1" smtClean="0"/>
              <a:t>archaebacteria</a:t>
            </a:r>
            <a:endParaRPr lang="en-CA"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smtClean="0"/>
              <a:t>The Three Domains</a:t>
            </a:r>
            <a:endParaRPr lang="en-CA" dirty="0"/>
          </a:p>
        </p:txBody>
      </p:sp>
      <p:sp>
        <p:nvSpPr>
          <p:cNvPr id="8" name="Content Placeholder 7"/>
          <p:cNvSpPr>
            <a:spLocks noGrp="1"/>
          </p:cNvSpPr>
          <p:nvPr>
            <p:ph sz="half" idx="1"/>
          </p:nvPr>
        </p:nvSpPr>
        <p:spPr/>
        <p:txBody>
          <a:bodyPr/>
          <a:lstStyle/>
          <a:p>
            <a:r>
              <a:rPr lang="en-CA" dirty="0" smtClean="0"/>
              <a:t>Each of the kingdoms belongs to one of the three domains</a:t>
            </a:r>
          </a:p>
          <a:p>
            <a:r>
              <a:rPr lang="en-CA" dirty="0" smtClean="0"/>
              <a:t>They represent how organisms evolved</a:t>
            </a:r>
          </a:p>
          <a:p>
            <a:pPr lvl="1"/>
            <a:r>
              <a:rPr lang="en-CA" dirty="0" smtClean="0"/>
              <a:t>See fig. 4.5 pg. 107</a:t>
            </a:r>
          </a:p>
        </p:txBody>
      </p:sp>
      <p:sp>
        <p:nvSpPr>
          <p:cNvPr id="9" name="Content Placeholder 8"/>
          <p:cNvSpPr>
            <a:spLocks noGrp="1"/>
          </p:cNvSpPr>
          <p:nvPr>
            <p:ph sz="half" idx="2"/>
          </p:nvPr>
        </p:nvSpPr>
        <p:spPr>
          <a:xfrm>
            <a:off x="4648200" y="1524000"/>
            <a:ext cx="4038600" cy="4000499"/>
          </a:xfrm>
        </p:spPr>
        <p:txBody>
          <a:bodyPr>
            <a:normAutofit fontScale="77500" lnSpcReduction="20000"/>
          </a:bodyPr>
          <a:lstStyle/>
          <a:p>
            <a:pPr marL="514350" indent="-514350">
              <a:buFont typeface="+mj-lt"/>
              <a:buAutoNum type="arabicPeriod"/>
            </a:pPr>
            <a:r>
              <a:rPr lang="en-CA" dirty="0" smtClean="0"/>
              <a:t>Domain Bacteria</a:t>
            </a:r>
          </a:p>
          <a:p>
            <a:pPr marL="952500" lvl="1" indent="-514350"/>
            <a:r>
              <a:rPr lang="en-CA" dirty="0" smtClean="0"/>
              <a:t>Kingdom Bacteria</a:t>
            </a:r>
          </a:p>
          <a:p>
            <a:pPr marL="952500" lvl="1" indent="-514350"/>
            <a:r>
              <a:rPr lang="en-CA" dirty="0" smtClean="0"/>
              <a:t>Earliest living organisms, 1000’s of species exist today</a:t>
            </a:r>
          </a:p>
          <a:p>
            <a:pPr marL="514350" indent="-514350">
              <a:buFont typeface="+mj-lt"/>
              <a:buAutoNum type="arabicPeriod"/>
            </a:pPr>
            <a:r>
              <a:rPr lang="en-CA" dirty="0" smtClean="0"/>
              <a:t>Domain Archaea</a:t>
            </a:r>
          </a:p>
          <a:p>
            <a:pPr marL="952500" lvl="1" indent="-514350"/>
            <a:r>
              <a:rPr lang="en-CA" dirty="0" smtClean="0"/>
              <a:t>Kingdom </a:t>
            </a:r>
            <a:r>
              <a:rPr lang="en-CA" dirty="0" err="1" smtClean="0"/>
              <a:t>archaea</a:t>
            </a:r>
            <a:endParaRPr lang="en-CA" dirty="0" smtClean="0"/>
          </a:p>
          <a:p>
            <a:pPr marL="952500" lvl="1" indent="-514350"/>
            <a:r>
              <a:rPr lang="en-CA" dirty="0" smtClean="0"/>
              <a:t>Evolved later, through a series of changes in bacteria</a:t>
            </a:r>
          </a:p>
          <a:p>
            <a:pPr marL="514350" indent="-514350">
              <a:buFont typeface="+mj-lt"/>
              <a:buAutoNum type="arabicPeriod"/>
            </a:pPr>
            <a:r>
              <a:rPr lang="en-CA" dirty="0" smtClean="0"/>
              <a:t>Domain </a:t>
            </a:r>
            <a:r>
              <a:rPr lang="en-CA" dirty="0" err="1" smtClean="0"/>
              <a:t>Eukarya</a:t>
            </a:r>
            <a:endParaRPr lang="en-CA" dirty="0" smtClean="0"/>
          </a:p>
          <a:p>
            <a:pPr marL="952500" lvl="1" indent="-514350"/>
            <a:r>
              <a:rPr lang="en-CA" dirty="0" smtClean="0"/>
              <a:t>Kingdoms </a:t>
            </a:r>
            <a:r>
              <a:rPr lang="en-CA" dirty="0" err="1" smtClean="0"/>
              <a:t>protista</a:t>
            </a:r>
            <a:r>
              <a:rPr lang="en-CA" dirty="0" smtClean="0"/>
              <a:t>, </a:t>
            </a:r>
            <a:r>
              <a:rPr lang="en-CA" dirty="0" err="1" smtClean="0"/>
              <a:t>plantae</a:t>
            </a:r>
            <a:r>
              <a:rPr lang="en-CA" dirty="0" smtClean="0"/>
              <a:t>, </a:t>
            </a:r>
            <a:r>
              <a:rPr lang="en-CA" dirty="0" err="1" smtClean="0"/>
              <a:t>animalia</a:t>
            </a:r>
            <a:r>
              <a:rPr lang="en-CA" dirty="0" smtClean="0"/>
              <a:t> and fungi</a:t>
            </a:r>
          </a:p>
          <a:p>
            <a:pPr marL="952500" lvl="1" indent="-514350"/>
            <a:r>
              <a:rPr lang="en-CA" dirty="0" smtClean="0"/>
              <a:t>Early </a:t>
            </a:r>
            <a:r>
              <a:rPr lang="en-CA" dirty="0" err="1" smtClean="0"/>
              <a:t>protists</a:t>
            </a:r>
            <a:r>
              <a:rPr lang="en-CA" dirty="0" smtClean="0"/>
              <a:t> branched away from bacteria, giving rise to all the other kingdoms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2"/>
          <p:cNvGraphicFramePr>
            <a:graphicFrameLocks noChangeAspect="1"/>
          </p:cNvGraphicFramePr>
          <p:nvPr>
            <p:ph idx="1"/>
          </p:nvPr>
        </p:nvGraphicFramePr>
        <p:xfrm>
          <a:off x="61815" y="495300"/>
          <a:ext cx="8929785" cy="5029200"/>
        </p:xfrm>
        <a:graphic>
          <a:graphicData uri="http://schemas.openxmlformats.org/presentationml/2006/ole">
            <p:oleObj spid="_x0000_s2050" name="Organization Chart" r:id="rId3" imgW="7772400" imgH="2514600" progId="OrgPlusWOPX.4">
              <p:embed followColorScheme="full"/>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Naming and Classifying Organisms</a:t>
            </a:r>
            <a:endParaRPr lang="en-CA" dirty="0"/>
          </a:p>
        </p:txBody>
      </p:sp>
      <p:sp>
        <p:nvSpPr>
          <p:cNvPr id="3" name="Content Placeholder 2"/>
          <p:cNvSpPr>
            <a:spLocks noGrp="1"/>
          </p:cNvSpPr>
          <p:nvPr>
            <p:ph sz="half" idx="1"/>
          </p:nvPr>
        </p:nvSpPr>
        <p:spPr/>
        <p:txBody>
          <a:bodyPr>
            <a:normAutofit fontScale="85000" lnSpcReduction="20000"/>
          </a:bodyPr>
          <a:lstStyle/>
          <a:p>
            <a:r>
              <a:rPr lang="en-US" dirty="0" smtClean="0"/>
              <a:t>There are well over 2 million different types of organisms known.</a:t>
            </a:r>
          </a:p>
          <a:p>
            <a:r>
              <a:rPr lang="en-US" dirty="0" smtClean="0"/>
              <a:t>Biologists place the organisms into groups based on their characteristics.</a:t>
            </a:r>
          </a:p>
          <a:p>
            <a:r>
              <a:rPr lang="en-US" dirty="0" smtClean="0"/>
              <a:t>By classifying, biologists can organize living things into groups.</a:t>
            </a:r>
          </a:p>
          <a:p>
            <a:endParaRPr lang="en-CA" dirty="0"/>
          </a:p>
        </p:txBody>
      </p:sp>
      <p:sp>
        <p:nvSpPr>
          <p:cNvPr id="4" name="Content Placeholder 3"/>
          <p:cNvSpPr>
            <a:spLocks noGrp="1"/>
          </p:cNvSpPr>
          <p:nvPr>
            <p:ph sz="half" idx="2"/>
          </p:nvPr>
        </p:nvSpPr>
        <p:spPr/>
        <p:txBody>
          <a:bodyPr>
            <a:normAutofit fontScale="85000" lnSpcReduction="20000"/>
          </a:bodyPr>
          <a:lstStyle/>
          <a:p>
            <a:r>
              <a:rPr lang="en-CA" dirty="0" smtClean="0"/>
              <a:t>Taxonomy</a:t>
            </a:r>
          </a:p>
          <a:p>
            <a:pPr lvl="1"/>
            <a:r>
              <a:rPr lang="en-US" dirty="0" smtClean="0"/>
              <a:t>The branch of Biology that deals with the naming and placing of all organisms into groups.</a:t>
            </a:r>
          </a:p>
          <a:p>
            <a:pPr lvl="1"/>
            <a:r>
              <a:rPr lang="en-US" dirty="0" smtClean="0"/>
              <a:t>The system of naming we use today was created over 300 years ago by </a:t>
            </a:r>
            <a:r>
              <a:rPr lang="en-US" dirty="0" err="1" smtClean="0"/>
              <a:t>Carolus</a:t>
            </a:r>
            <a:r>
              <a:rPr lang="en-US" dirty="0" smtClean="0"/>
              <a:t> </a:t>
            </a:r>
            <a:r>
              <a:rPr lang="en-US" dirty="0" err="1" smtClean="0"/>
              <a:t>Linneaus</a:t>
            </a:r>
            <a:endParaRPr lang="en-US" dirty="0" smtClean="0"/>
          </a:p>
          <a:p>
            <a:r>
              <a:rPr lang="en-US" dirty="0" smtClean="0"/>
              <a:t>The </a:t>
            </a:r>
            <a:r>
              <a:rPr lang="en-US" dirty="0" err="1" smtClean="0"/>
              <a:t>Linnean</a:t>
            </a:r>
            <a:r>
              <a:rPr lang="en-US" dirty="0" smtClean="0"/>
              <a:t> system is very simple to use and became popular as a result</a:t>
            </a:r>
          </a:p>
          <a:p>
            <a:pPr lvl="1"/>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2000"/>
                                        <p:tgtEl>
                                          <p:spTgt spid="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2000"/>
                                        <p:tgtEl>
                                          <p:spTgt spid="4">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2000"/>
                                        <p:tgtEl>
                                          <p:spTgt spid="4">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Naming Organisms</a:t>
            </a:r>
            <a:endParaRPr lang="en-CA" dirty="0"/>
          </a:p>
        </p:txBody>
      </p:sp>
      <p:sp>
        <p:nvSpPr>
          <p:cNvPr id="3" name="Content Placeholder 2"/>
          <p:cNvSpPr>
            <a:spLocks noGrp="1"/>
          </p:cNvSpPr>
          <p:nvPr>
            <p:ph sz="half" idx="1"/>
          </p:nvPr>
        </p:nvSpPr>
        <p:spPr/>
        <p:txBody>
          <a:bodyPr>
            <a:normAutofit fontScale="92500" lnSpcReduction="20000"/>
          </a:bodyPr>
          <a:lstStyle/>
          <a:p>
            <a:r>
              <a:rPr lang="en-CA" dirty="0" smtClean="0"/>
              <a:t>Many of the names are based on the Latin or Greek since that is what was used when the naming system was created.</a:t>
            </a:r>
          </a:p>
          <a:p>
            <a:r>
              <a:rPr lang="en-CA" dirty="0" smtClean="0"/>
              <a:t>Scientists are required to give new </a:t>
            </a:r>
            <a:r>
              <a:rPr lang="en-CA" dirty="0" err="1" smtClean="0"/>
              <a:t>latin</a:t>
            </a:r>
            <a:r>
              <a:rPr lang="en-CA" dirty="0" smtClean="0"/>
              <a:t> </a:t>
            </a:r>
            <a:r>
              <a:rPr lang="en-CA" i="1" dirty="0" smtClean="0"/>
              <a:t>scientific names</a:t>
            </a:r>
            <a:r>
              <a:rPr lang="en-CA" dirty="0" smtClean="0"/>
              <a:t> when  they discover new species</a:t>
            </a:r>
            <a:endParaRPr lang="en-CA" dirty="0"/>
          </a:p>
        </p:txBody>
      </p:sp>
      <p:sp>
        <p:nvSpPr>
          <p:cNvPr id="4" name="Content Placeholder 3"/>
          <p:cNvSpPr>
            <a:spLocks noGrp="1"/>
          </p:cNvSpPr>
          <p:nvPr>
            <p:ph sz="half" idx="2"/>
          </p:nvPr>
        </p:nvSpPr>
        <p:spPr/>
        <p:txBody>
          <a:bodyPr/>
          <a:lstStyle/>
          <a:p>
            <a:r>
              <a:rPr lang="en-CA" dirty="0" smtClean="0"/>
              <a:t>The names often reflect the characteristics of the organisms, or in some cases honour the discovering scientist</a:t>
            </a:r>
            <a:endParaRPr lang="en-C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Hierarchy of Groups</a:t>
            </a:r>
            <a:endParaRPr lang="en-CA" dirty="0"/>
          </a:p>
        </p:txBody>
      </p:sp>
      <p:sp>
        <p:nvSpPr>
          <p:cNvPr id="3" name="Content Placeholder 2"/>
          <p:cNvSpPr>
            <a:spLocks noGrp="1"/>
          </p:cNvSpPr>
          <p:nvPr>
            <p:ph sz="half" idx="1"/>
          </p:nvPr>
        </p:nvSpPr>
        <p:spPr/>
        <p:txBody>
          <a:bodyPr>
            <a:normAutofit fontScale="92500" lnSpcReduction="20000"/>
          </a:bodyPr>
          <a:lstStyle/>
          <a:p>
            <a:r>
              <a:rPr lang="en-CA" dirty="0" smtClean="0"/>
              <a:t>Each kingdom is subdivided into smaller and smaller groups called </a:t>
            </a:r>
            <a:r>
              <a:rPr lang="en-CA" b="1" dirty="0" err="1" smtClean="0"/>
              <a:t>taxa</a:t>
            </a:r>
            <a:r>
              <a:rPr lang="en-CA" b="1" dirty="0" smtClean="0"/>
              <a:t> </a:t>
            </a:r>
            <a:r>
              <a:rPr lang="en-CA" dirty="0" smtClean="0"/>
              <a:t>(one taxon)</a:t>
            </a:r>
          </a:p>
          <a:p>
            <a:r>
              <a:rPr lang="en-CA" dirty="0" smtClean="0"/>
              <a:t>Kingdoms are the largest </a:t>
            </a:r>
            <a:r>
              <a:rPr lang="en-CA" dirty="0" err="1" smtClean="0"/>
              <a:t>taxa</a:t>
            </a:r>
            <a:r>
              <a:rPr lang="en-CA" dirty="0" smtClean="0"/>
              <a:t>, containing 1000’s of species</a:t>
            </a:r>
          </a:p>
          <a:p>
            <a:r>
              <a:rPr lang="en-CA" dirty="0" smtClean="0"/>
              <a:t>Species are the smallest </a:t>
            </a:r>
            <a:r>
              <a:rPr lang="en-CA" dirty="0" err="1" smtClean="0"/>
              <a:t>taxa</a:t>
            </a:r>
            <a:r>
              <a:rPr lang="en-CA" dirty="0" smtClean="0"/>
              <a:t>, containing only one type of organism</a:t>
            </a:r>
          </a:p>
          <a:p>
            <a:endParaRPr lang="en-CA" dirty="0" smtClean="0"/>
          </a:p>
          <a:p>
            <a:endParaRPr lang="en-CA" dirty="0" smtClean="0"/>
          </a:p>
        </p:txBody>
      </p:sp>
      <p:sp>
        <p:nvSpPr>
          <p:cNvPr id="4" name="Content Placeholder 3"/>
          <p:cNvSpPr>
            <a:spLocks noGrp="1"/>
          </p:cNvSpPr>
          <p:nvPr>
            <p:ph sz="half" idx="2"/>
          </p:nvPr>
        </p:nvSpPr>
        <p:spPr>
          <a:xfrm>
            <a:off x="4648200" y="1524000"/>
            <a:ext cx="4267200" cy="4000499"/>
          </a:xfrm>
        </p:spPr>
        <p:txBody>
          <a:bodyPr>
            <a:normAutofit fontScale="92500" lnSpcReduction="20000"/>
          </a:bodyPr>
          <a:lstStyle/>
          <a:p>
            <a:r>
              <a:rPr lang="en-CA" dirty="0" smtClean="0"/>
              <a:t>The Taxa</a:t>
            </a:r>
          </a:p>
          <a:p>
            <a:pPr lvl="1"/>
            <a:r>
              <a:rPr lang="en-CA" dirty="0" smtClean="0"/>
              <a:t>Domain</a:t>
            </a:r>
          </a:p>
          <a:p>
            <a:pPr lvl="1"/>
            <a:r>
              <a:rPr lang="en-CA" dirty="0" smtClean="0"/>
              <a:t>Kingdom</a:t>
            </a:r>
          </a:p>
          <a:p>
            <a:pPr lvl="1"/>
            <a:r>
              <a:rPr lang="en-CA" dirty="0" smtClean="0"/>
              <a:t>Phylum (plural – Phyla)</a:t>
            </a:r>
          </a:p>
          <a:p>
            <a:pPr lvl="1"/>
            <a:r>
              <a:rPr lang="en-CA" dirty="0" smtClean="0"/>
              <a:t>Order</a:t>
            </a:r>
          </a:p>
          <a:p>
            <a:pPr lvl="1"/>
            <a:r>
              <a:rPr lang="en-CA" dirty="0" smtClean="0"/>
              <a:t>Family</a:t>
            </a:r>
          </a:p>
          <a:p>
            <a:pPr lvl="1"/>
            <a:r>
              <a:rPr lang="en-CA" dirty="0" smtClean="0"/>
              <a:t>Genus (</a:t>
            </a:r>
            <a:r>
              <a:rPr lang="en-CA" dirty="0" err="1" smtClean="0"/>
              <a:t>plura</a:t>
            </a:r>
            <a:r>
              <a:rPr lang="en-CA" dirty="0" smtClean="0"/>
              <a:t> – genera)</a:t>
            </a:r>
          </a:p>
          <a:p>
            <a:pPr lvl="1"/>
            <a:r>
              <a:rPr lang="en-CA" dirty="0" smtClean="0"/>
              <a:t>Species</a:t>
            </a:r>
            <a:br>
              <a:rPr lang="en-CA" dirty="0" smtClean="0"/>
            </a:br>
            <a:endParaRPr lang="en-CA" dirty="0" smtClean="0"/>
          </a:p>
          <a:p>
            <a:r>
              <a:rPr lang="en-CA" dirty="0" smtClean="0"/>
              <a:t>Each taxon may have </a:t>
            </a:r>
            <a:r>
              <a:rPr lang="en-CA" dirty="0" err="1" smtClean="0"/>
              <a:t>subtaxa</a:t>
            </a:r>
            <a:endParaRPr lang="en-C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71500"/>
            <a:ext cx="8229600" cy="825500"/>
          </a:xfrm>
        </p:spPr>
        <p:txBody>
          <a:bodyPr>
            <a:noAutofit/>
          </a:bodyPr>
          <a:lstStyle/>
          <a:p>
            <a:r>
              <a:rPr lang="en-CA" sz="3200" dirty="0" smtClean="0"/>
              <a:t>Hierarchical Classification – The Pneumonic</a:t>
            </a:r>
            <a:endParaRPr lang="en-CA" sz="3200" dirty="0"/>
          </a:p>
        </p:txBody>
      </p:sp>
      <p:sp>
        <p:nvSpPr>
          <p:cNvPr id="3" name="Content Placeholder 2"/>
          <p:cNvSpPr>
            <a:spLocks noGrp="1"/>
          </p:cNvSpPr>
          <p:nvPr>
            <p:ph sz="half" idx="1"/>
          </p:nvPr>
        </p:nvSpPr>
        <p:spPr>
          <a:xfrm>
            <a:off x="457200" y="1524000"/>
            <a:ext cx="4800600" cy="4000499"/>
          </a:xfrm>
        </p:spPr>
        <p:txBody>
          <a:bodyPr/>
          <a:lstStyle/>
          <a:p>
            <a:r>
              <a:rPr lang="en-CA" b="1" dirty="0" smtClean="0"/>
              <a:t>Do</a:t>
            </a:r>
            <a:r>
              <a:rPr lang="en-CA" dirty="0" smtClean="0"/>
              <a:t>main		</a:t>
            </a:r>
            <a:r>
              <a:rPr lang="en-CA" b="1" dirty="0" smtClean="0"/>
              <a:t>Do</a:t>
            </a:r>
            <a:r>
              <a:rPr lang="en-CA" dirty="0" smtClean="0"/>
              <a:t>ctor</a:t>
            </a:r>
          </a:p>
          <a:p>
            <a:r>
              <a:rPr lang="en-CA" b="1" dirty="0" smtClean="0"/>
              <a:t>King</a:t>
            </a:r>
            <a:r>
              <a:rPr lang="en-CA" dirty="0" smtClean="0"/>
              <a:t>dom	</a:t>
            </a:r>
            <a:r>
              <a:rPr lang="en-CA" b="1" dirty="0" smtClean="0"/>
              <a:t>King</a:t>
            </a:r>
          </a:p>
          <a:p>
            <a:r>
              <a:rPr lang="en-CA" b="1" dirty="0" smtClean="0"/>
              <a:t>Phyl</a:t>
            </a:r>
            <a:r>
              <a:rPr lang="en-CA" dirty="0" smtClean="0"/>
              <a:t>um		</a:t>
            </a:r>
            <a:r>
              <a:rPr lang="en-CA" b="1" dirty="0" err="1" smtClean="0"/>
              <a:t>Phyl</a:t>
            </a:r>
            <a:r>
              <a:rPr lang="en-CA" dirty="0" err="1" smtClean="0"/>
              <a:t>lip</a:t>
            </a:r>
            <a:endParaRPr lang="en-CA" dirty="0" smtClean="0"/>
          </a:p>
          <a:p>
            <a:r>
              <a:rPr lang="en-CA" b="1" dirty="0" smtClean="0"/>
              <a:t>Order</a:t>
            </a:r>
            <a:r>
              <a:rPr lang="en-CA" dirty="0" smtClean="0"/>
              <a:t>		</a:t>
            </a:r>
            <a:r>
              <a:rPr lang="en-CA" b="1" dirty="0" smtClean="0"/>
              <a:t>Order</a:t>
            </a:r>
            <a:r>
              <a:rPr lang="en-CA" dirty="0" smtClean="0"/>
              <a:t>ed the</a:t>
            </a:r>
          </a:p>
          <a:p>
            <a:r>
              <a:rPr lang="en-CA" b="1" dirty="0" smtClean="0"/>
              <a:t>Family</a:t>
            </a:r>
            <a:r>
              <a:rPr lang="en-CA" dirty="0" smtClean="0"/>
              <a:t>		</a:t>
            </a:r>
            <a:r>
              <a:rPr lang="en-CA" b="1" dirty="0" err="1" smtClean="0"/>
              <a:t>Family</a:t>
            </a:r>
            <a:endParaRPr lang="en-CA" b="1" dirty="0" smtClean="0"/>
          </a:p>
          <a:p>
            <a:r>
              <a:rPr lang="en-CA" b="1" dirty="0" smtClean="0"/>
              <a:t>Gen</a:t>
            </a:r>
            <a:r>
              <a:rPr lang="en-CA" dirty="0" smtClean="0"/>
              <a:t>us		</a:t>
            </a:r>
            <a:r>
              <a:rPr lang="en-CA" b="1" dirty="0" smtClean="0"/>
              <a:t>Gen</a:t>
            </a:r>
            <a:r>
              <a:rPr lang="en-CA" dirty="0" smtClean="0"/>
              <a:t>ius to</a:t>
            </a:r>
          </a:p>
          <a:p>
            <a:r>
              <a:rPr lang="en-CA" b="1" dirty="0" smtClean="0"/>
              <a:t>Spe</a:t>
            </a:r>
            <a:r>
              <a:rPr lang="en-CA" dirty="0" smtClean="0"/>
              <a:t>cies		</a:t>
            </a:r>
            <a:r>
              <a:rPr lang="en-CA" b="1" dirty="0" smtClean="0"/>
              <a:t>Spe</a:t>
            </a:r>
            <a:r>
              <a:rPr lang="en-CA" dirty="0" smtClean="0"/>
              <a:t>ak</a:t>
            </a:r>
            <a:endParaRPr lang="en-CA" dirty="0"/>
          </a:p>
        </p:txBody>
      </p:sp>
      <p:sp>
        <p:nvSpPr>
          <p:cNvPr id="6" name="Content Placeholder 5"/>
          <p:cNvSpPr>
            <a:spLocks noGrp="1"/>
          </p:cNvSpPr>
          <p:nvPr>
            <p:ph sz="half" idx="2"/>
          </p:nvPr>
        </p:nvSpPr>
        <p:spPr>
          <a:xfrm>
            <a:off x="5334000" y="1524000"/>
            <a:ext cx="3581400" cy="3848099"/>
          </a:xfrm>
        </p:spPr>
        <p:txBody>
          <a:bodyPr>
            <a:normAutofit fontScale="92500" lnSpcReduction="10000"/>
          </a:bodyPr>
          <a:lstStyle/>
          <a:p>
            <a:r>
              <a:rPr lang="en-CA" dirty="0" smtClean="0"/>
              <a:t>Each organism is classified based on physical characteristics and DNA relationships</a:t>
            </a:r>
          </a:p>
          <a:p>
            <a:r>
              <a:rPr lang="en-CA" dirty="0" smtClean="0"/>
              <a:t>The Species level contains organisms that are similar enough that they can reproduce</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6">
                                            <p:txEl>
                                              <p:pRg st="0" end="0"/>
                                            </p:txEl>
                                          </p:spTgt>
                                        </p:tgtEl>
                                        <p:attrNameLst>
                                          <p:attrName>style.visibility</p:attrName>
                                        </p:attrNameLst>
                                      </p:cBhvr>
                                      <p:to>
                                        <p:strVal val="visible"/>
                                      </p:to>
                                    </p:set>
                                    <p:animEffect transition="in" filter="fade">
                                      <p:cBhvr>
                                        <p:cTn id="30" dur="2000"/>
                                        <p:tgtEl>
                                          <p:spTgt spid="6">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
                                            <p:txEl>
                                              <p:pRg st="1" end="1"/>
                                            </p:txEl>
                                          </p:spTgt>
                                        </p:tgtEl>
                                        <p:attrNameLst>
                                          <p:attrName>style.visibility</p:attrName>
                                        </p:attrNameLst>
                                      </p:cBhvr>
                                      <p:to>
                                        <p:strVal val="visible"/>
                                      </p:to>
                                    </p:set>
                                    <p:animEffect transition="in" filter="fade">
                                      <p:cBhvr>
                                        <p:cTn id="35" dur="2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allAtOnce"/>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Domestic Dog</a:t>
            </a:r>
            <a:endParaRPr lang="en-CA" dirty="0"/>
          </a:p>
        </p:txBody>
      </p:sp>
      <p:sp>
        <p:nvSpPr>
          <p:cNvPr id="6" name="Content Placeholder 5"/>
          <p:cNvSpPr>
            <a:spLocks noGrp="1"/>
          </p:cNvSpPr>
          <p:nvPr>
            <p:ph sz="half" idx="1"/>
          </p:nvPr>
        </p:nvSpPr>
        <p:spPr/>
        <p:txBody>
          <a:bodyPr/>
          <a:lstStyle/>
          <a:p>
            <a:r>
              <a:rPr lang="en-US" dirty="0" smtClean="0"/>
              <a:t>Kingdom </a:t>
            </a:r>
            <a:r>
              <a:rPr lang="en-US" dirty="0" err="1" smtClean="0"/>
              <a:t>Animalia</a:t>
            </a:r>
            <a:endParaRPr lang="en-US" dirty="0" smtClean="0"/>
          </a:p>
          <a:p>
            <a:r>
              <a:rPr lang="en-US" dirty="0" smtClean="0"/>
              <a:t>Phylum </a:t>
            </a:r>
            <a:r>
              <a:rPr lang="en-US" dirty="0" err="1" smtClean="0"/>
              <a:t>Chordata</a:t>
            </a:r>
            <a:endParaRPr lang="en-US" dirty="0" smtClean="0"/>
          </a:p>
          <a:p>
            <a:r>
              <a:rPr lang="en-US" dirty="0" smtClean="0"/>
              <a:t>Class </a:t>
            </a:r>
            <a:r>
              <a:rPr lang="en-US" dirty="0" err="1" smtClean="0"/>
              <a:t>Mammalia</a:t>
            </a:r>
            <a:endParaRPr lang="en-US" dirty="0" smtClean="0"/>
          </a:p>
          <a:p>
            <a:r>
              <a:rPr lang="en-US" dirty="0" smtClean="0"/>
              <a:t>Order </a:t>
            </a:r>
            <a:r>
              <a:rPr lang="en-US" dirty="0" err="1" smtClean="0"/>
              <a:t>Carnivora</a:t>
            </a:r>
            <a:endParaRPr lang="en-US" dirty="0" smtClean="0"/>
          </a:p>
          <a:p>
            <a:r>
              <a:rPr lang="en-US" dirty="0" smtClean="0"/>
              <a:t>Family </a:t>
            </a:r>
            <a:r>
              <a:rPr lang="en-US" dirty="0" err="1" smtClean="0"/>
              <a:t>Canidae</a:t>
            </a:r>
            <a:endParaRPr lang="en-US" dirty="0" smtClean="0"/>
          </a:p>
          <a:p>
            <a:r>
              <a:rPr lang="en-US" dirty="0" smtClean="0"/>
              <a:t>Genus </a:t>
            </a:r>
            <a:r>
              <a:rPr lang="en-US" dirty="0" err="1" smtClean="0"/>
              <a:t>Canis</a:t>
            </a:r>
            <a:endParaRPr lang="en-US" dirty="0" smtClean="0"/>
          </a:p>
          <a:p>
            <a:r>
              <a:rPr lang="en-US" dirty="0" smtClean="0"/>
              <a:t>Species </a:t>
            </a:r>
            <a:r>
              <a:rPr lang="en-US" dirty="0" err="1" smtClean="0"/>
              <a:t>familaris</a:t>
            </a:r>
            <a:endParaRPr lang="en-US" dirty="0" smtClean="0"/>
          </a:p>
          <a:p>
            <a:pPr lvl="1"/>
            <a:r>
              <a:rPr lang="en-US" sz="2000" dirty="0" smtClean="0"/>
              <a:t>Different breeds may exist</a:t>
            </a:r>
          </a:p>
          <a:p>
            <a:pPr>
              <a:buNone/>
            </a:pPr>
            <a:endParaRPr lang="en-CA" dirty="0"/>
          </a:p>
        </p:txBody>
      </p:sp>
      <p:pic>
        <p:nvPicPr>
          <p:cNvPr id="4098" name="Picture 2"/>
          <p:cNvPicPr>
            <a:picLocks noGrp="1" noChangeAspect="1" noChangeArrowheads="1"/>
          </p:cNvPicPr>
          <p:nvPr>
            <p:ph sz="half" idx="2"/>
          </p:nvPr>
        </p:nvPicPr>
        <p:blipFill>
          <a:blip r:embed="rId2"/>
          <a:srcRect/>
          <a:stretch>
            <a:fillRect/>
          </a:stretch>
        </p:blipFill>
        <p:spPr bwMode="auto">
          <a:xfrm>
            <a:off x="5323284" y="1524000"/>
            <a:ext cx="2688431" cy="358457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Humans</a:t>
            </a:r>
            <a:endParaRPr lang="en-CA" dirty="0"/>
          </a:p>
        </p:txBody>
      </p:sp>
      <p:sp>
        <p:nvSpPr>
          <p:cNvPr id="3" name="Content Placeholder 2"/>
          <p:cNvSpPr>
            <a:spLocks noGrp="1"/>
          </p:cNvSpPr>
          <p:nvPr>
            <p:ph sz="half" idx="1"/>
          </p:nvPr>
        </p:nvSpPr>
        <p:spPr/>
        <p:txBody>
          <a:bodyPr/>
          <a:lstStyle/>
          <a:p>
            <a:r>
              <a:rPr lang="en-US" dirty="0" smtClean="0"/>
              <a:t>Kingdom </a:t>
            </a:r>
            <a:r>
              <a:rPr lang="en-US" dirty="0" err="1" smtClean="0"/>
              <a:t>Animalia</a:t>
            </a:r>
            <a:endParaRPr lang="en-US" dirty="0" smtClean="0"/>
          </a:p>
          <a:p>
            <a:r>
              <a:rPr lang="en-US" dirty="0" smtClean="0"/>
              <a:t>Phylum </a:t>
            </a:r>
            <a:r>
              <a:rPr lang="en-US" dirty="0" err="1" smtClean="0"/>
              <a:t>Chordata</a:t>
            </a:r>
            <a:endParaRPr lang="en-US" dirty="0" smtClean="0"/>
          </a:p>
          <a:p>
            <a:r>
              <a:rPr lang="en-US" dirty="0" smtClean="0"/>
              <a:t>Class </a:t>
            </a:r>
            <a:r>
              <a:rPr lang="en-US" dirty="0" err="1" smtClean="0"/>
              <a:t>Mammalia</a:t>
            </a:r>
            <a:endParaRPr lang="en-US" dirty="0" smtClean="0"/>
          </a:p>
          <a:p>
            <a:r>
              <a:rPr lang="en-US" dirty="0" smtClean="0"/>
              <a:t>Order Primates</a:t>
            </a:r>
          </a:p>
          <a:p>
            <a:r>
              <a:rPr lang="en-US" dirty="0" smtClean="0"/>
              <a:t>Family </a:t>
            </a:r>
            <a:r>
              <a:rPr lang="en-US" dirty="0" err="1" smtClean="0"/>
              <a:t>Hominidae</a:t>
            </a:r>
            <a:endParaRPr lang="en-US" dirty="0" smtClean="0"/>
          </a:p>
          <a:p>
            <a:r>
              <a:rPr lang="en-US" dirty="0" smtClean="0"/>
              <a:t>Genus Homo</a:t>
            </a:r>
          </a:p>
          <a:p>
            <a:r>
              <a:rPr lang="en-US" dirty="0" smtClean="0"/>
              <a:t>Species </a:t>
            </a:r>
            <a:r>
              <a:rPr lang="en-US" dirty="0" err="1" smtClean="0"/>
              <a:t>Sapien</a:t>
            </a:r>
            <a:r>
              <a:rPr lang="en-US" dirty="0" smtClean="0"/>
              <a:t> </a:t>
            </a:r>
            <a:r>
              <a:rPr lang="en-US" dirty="0" err="1" smtClean="0"/>
              <a:t>Sapien</a:t>
            </a:r>
            <a:endParaRPr lang="en-US" dirty="0" smtClean="0"/>
          </a:p>
        </p:txBody>
      </p:sp>
      <p:pic>
        <p:nvPicPr>
          <p:cNvPr id="5122" name="Picture 2"/>
          <p:cNvPicPr>
            <a:picLocks noGrp="1" noChangeAspect="1" noChangeArrowheads="1"/>
          </p:cNvPicPr>
          <p:nvPr>
            <p:ph sz="half" idx="2"/>
          </p:nvPr>
        </p:nvPicPr>
        <p:blipFill>
          <a:blip r:embed="rId2"/>
          <a:srcRect/>
          <a:stretch>
            <a:fillRect/>
          </a:stretch>
        </p:blipFill>
        <p:spPr bwMode="auto">
          <a:xfrm>
            <a:off x="4762500" y="1754187"/>
            <a:ext cx="3810000" cy="31242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Binomial Nomenclature</a:t>
            </a:r>
            <a:endParaRPr lang="en-CA" dirty="0"/>
          </a:p>
        </p:txBody>
      </p:sp>
      <p:sp>
        <p:nvSpPr>
          <p:cNvPr id="3" name="Content Placeholder 2"/>
          <p:cNvSpPr>
            <a:spLocks noGrp="1"/>
          </p:cNvSpPr>
          <p:nvPr>
            <p:ph sz="half" idx="1"/>
          </p:nvPr>
        </p:nvSpPr>
        <p:spPr/>
        <p:txBody>
          <a:bodyPr/>
          <a:lstStyle/>
          <a:p>
            <a:r>
              <a:rPr lang="en-CA" sz="2400" dirty="0" smtClean="0"/>
              <a:t>Binomial = 2 terms</a:t>
            </a:r>
          </a:p>
          <a:p>
            <a:r>
              <a:rPr lang="en-CA" sz="2400" dirty="0" smtClean="0"/>
              <a:t>Nomenclature = naming</a:t>
            </a:r>
            <a:br>
              <a:rPr lang="en-CA" sz="2400" dirty="0" smtClean="0"/>
            </a:br>
            <a:endParaRPr lang="en-CA" dirty="0" smtClean="0"/>
          </a:p>
          <a:p>
            <a:r>
              <a:rPr lang="en-CA" sz="2400" dirty="0" smtClean="0"/>
              <a:t>System of naming species using a two-term name</a:t>
            </a:r>
          </a:p>
          <a:p>
            <a:pPr lvl="1"/>
            <a:r>
              <a:rPr lang="en-CA" sz="2000" dirty="0" smtClean="0"/>
              <a:t>First term is the genus name</a:t>
            </a:r>
          </a:p>
          <a:p>
            <a:pPr lvl="1"/>
            <a:r>
              <a:rPr lang="en-CA" sz="2000" dirty="0" smtClean="0"/>
              <a:t>Second term is species name</a:t>
            </a:r>
          </a:p>
          <a:p>
            <a:pPr>
              <a:buNone/>
            </a:pPr>
            <a:endParaRPr lang="en-CA" dirty="0"/>
          </a:p>
        </p:txBody>
      </p:sp>
      <p:sp>
        <p:nvSpPr>
          <p:cNvPr id="4" name="Content Placeholder 3"/>
          <p:cNvSpPr>
            <a:spLocks noGrp="1"/>
          </p:cNvSpPr>
          <p:nvPr>
            <p:ph sz="half" idx="2"/>
          </p:nvPr>
        </p:nvSpPr>
        <p:spPr/>
        <p:txBody>
          <a:bodyPr/>
          <a:lstStyle/>
          <a:p>
            <a:r>
              <a:rPr lang="en-CA" dirty="0" smtClean="0"/>
              <a:t>Rules for naming</a:t>
            </a:r>
          </a:p>
          <a:p>
            <a:pPr lvl="1"/>
            <a:r>
              <a:rPr lang="en-CA" dirty="0" smtClean="0"/>
              <a:t>The genus name is capitalized</a:t>
            </a:r>
          </a:p>
          <a:p>
            <a:pPr lvl="1"/>
            <a:r>
              <a:rPr lang="en-CA" dirty="0" smtClean="0"/>
              <a:t>The second name is the species and is entirely lower-case</a:t>
            </a:r>
          </a:p>
          <a:p>
            <a:pPr lvl="1"/>
            <a:r>
              <a:rPr lang="en-CA" dirty="0" smtClean="0"/>
              <a:t>The name must be either in </a:t>
            </a:r>
            <a:r>
              <a:rPr lang="en-CA" i="1" dirty="0" smtClean="0"/>
              <a:t>italics</a:t>
            </a:r>
            <a:r>
              <a:rPr lang="en-CA" dirty="0" smtClean="0"/>
              <a:t> or  have each term separately underlined</a:t>
            </a:r>
            <a:endParaRPr lang="en-CA"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Characteristics of Life</a:t>
            </a:r>
            <a:endParaRPr lang="en-CA" dirty="0"/>
          </a:p>
        </p:txBody>
      </p:sp>
      <p:sp>
        <p:nvSpPr>
          <p:cNvPr id="3" name="Content Placeholder 2"/>
          <p:cNvSpPr>
            <a:spLocks noGrp="1"/>
          </p:cNvSpPr>
          <p:nvPr>
            <p:ph sz="half" idx="1"/>
          </p:nvPr>
        </p:nvSpPr>
        <p:spPr>
          <a:xfrm>
            <a:off x="457200" y="1524001"/>
            <a:ext cx="5486400" cy="3585104"/>
          </a:xfrm>
        </p:spPr>
        <p:txBody>
          <a:bodyPr>
            <a:normAutofit fontScale="85000" lnSpcReduction="10000"/>
          </a:bodyPr>
          <a:lstStyle/>
          <a:p>
            <a:r>
              <a:rPr lang="en-CA" dirty="0" smtClean="0"/>
              <a:t>Generally speaking we all know what is living and what is non-living</a:t>
            </a:r>
          </a:p>
          <a:p>
            <a:pPr lvl="1"/>
            <a:r>
              <a:rPr lang="en-CA" dirty="0" smtClean="0"/>
              <a:t>A butterfly is alive, while a rock is not</a:t>
            </a:r>
          </a:p>
          <a:p>
            <a:pPr lvl="1"/>
            <a:r>
              <a:rPr lang="en-CA" dirty="0" smtClean="0"/>
              <a:t>A tree is living, while a building is non-living</a:t>
            </a:r>
          </a:p>
          <a:p>
            <a:r>
              <a:rPr lang="en-CA" dirty="0" smtClean="0"/>
              <a:t>Rather than defining what “life” is, biologists tend to describe “what makes something living”</a:t>
            </a:r>
          </a:p>
          <a:p>
            <a:r>
              <a:rPr lang="en-CA" dirty="0" smtClean="0"/>
              <a:t>What are the characteristics that are shared by all living things?</a:t>
            </a:r>
            <a:endParaRPr lang="en-CA" dirty="0"/>
          </a:p>
        </p:txBody>
      </p:sp>
      <p:pic>
        <p:nvPicPr>
          <p:cNvPr id="1028" name="Picture 4"/>
          <p:cNvPicPr>
            <a:picLocks noGrp="1" noChangeAspect="1" noChangeArrowheads="1"/>
          </p:cNvPicPr>
          <p:nvPr>
            <p:ph sz="half" idx="2"/>
          </p:nvPr>
        </p:nvPicPr>
        <p:blipFill>
          <a:blip r:embed="rId2"/>
          <a:srcRect/>
          <a:stretch>
            <a:fillRect/>
          </a:stretch>
        </p:blipFill>
        <p:spPr bwMode="auto">
          <a:xfrm>
            <a:off x="5943600" y="1601787"/>
            <a:ext cx="2914650" cy="3429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Binomial Nomenclature Examples</a:t>
            </a:r>
            <a:endParaRPr lang="en-CA" dirty="0"/>
          </a:p>
        </p:txBody>
      </p:sp>
      <p:sp>
        <p:nvSpPr>
          <p:cNvPr id="5" name="Text Placeholder 4"/>
          <p:cNvSpPr>
            <a:spLocks noGrp="1"/>
          </p:cNvSpPr>
          <p:nvPr>
            <p:ph type="body" idx="1"/>
          </p:nvPr>
        </p:nvSpPr>
        <p:spPr/>
        <p:txBody>
          <a:bodyPr/>
          <a:lstStyle/>
          <a:p>
            <a:r>
              <a:rPr lang="en-CA" dirty="0" smtClean="0"/>
              <a:t>CORRECT WAY</a:t>
            </a:r>
            <a:endParaRPr lang="en-CA" dirty="0"/>
          </a:p>
        </p:txBody>
      </p:sp>
      <p:sp>
        <p:nvSpPr>
          <p:cNvPr id="6" name="Content Placeholder 5"/>
          <p:cNvSpPr>
            <a:spLocks noGrp="1"/>
          </p:cNvSpPr>
          <p:nvPr>
            <p:ph sz="half" idx="2"/>
          </p:nvPr>
        </p:nvSpPr>
        <p:spPr>
          <a:xfrm>
            <a:off x="457200" y="1812396"/>
            <a:ext cx="4191000" cy="3292740"/>
          </a:xfrm>
        </p:spPr>
        <p:txBody>
          <a:bodyPr/>
          <a:lstStyle/>
          <a:p>
            <a:r>
              <a:rPr lang="en-CA" i="1" dirty="0" err="1" smtClean="0"/>
              <a:t>Canis</a:t>
            </a:r>
            <a:r>
              <a:rPr lang="en-CA" i="1" dirty="0" smtClean="0"/>
              <a:t> </a:t>
            </a:r>
            <a:r>
              <a:rPr lang="en-CA" i="1" dirty="0" err="1" smtClean="0"/>
              <a:t>familiaris</a:t>
            </a:r>
            <a:r>
              <a:rPr lang="en-CA" dirty="0" smtClean="0"/>
              <a:t> – house dog</a:t>
            </a:r>
          </a:p>
          <a:p>
            <a:pPr>
              <a:buNone/>
            </a:pPr>
            <a:r>
              <a:rPr lang="en-CA" dirty="0" smtClean="0"/>
              <a:t>			OR</a:t>
            </a:r>
          </a:p>
          <a:p>
            <a:r>
              <a:rPr lang="en-CA" u="sng" dirty="0" err="1" smtClean="0"/>
              <a:t>Canis</a:t>
            </a:r>
            <a:r>
              <a:rPr lang="en-CA" dirty="0" smtClean="0"/>
              <a:t> </a:t>
            </a:r>
            <a:r>
              <a:rPr lang="en-CA" u="sng" dirty="0" smtClean="0"/>
              <a:t>lupus</a:t>
            </a:r>
            <a:r>
              <a:rPr lang="en-CA" dirty="0" smtClean="0"/>
              <a:t> – Wolf</a:t>
            </a:r>
            <a:br>
              <a:rPr lang="en-CA" dirty="0" smtClean="0"/>
            </a:br>
            <a:r>
              <a:rPr lang="en-CA" dirty="0" smtClean="0"/>
              <a:t/>
            </a:r>
            <a:br>
              <a:rPr lang="en-CA" dirty="0" smtClean="0"/>
            </a:br>
            <a:endParaRPr lang="en-CA" dirty="0" smtClean="0"/>
          </a:p>
          <a:p>
            <a:r>
              <a:rPr lang="en-CA" dirty="0" smtClean="0"/>
              <a:t>Many species may be in the same genus because they are related, in this case dog-like animals</a:t>
            </a:r>
            <a:endParaRPr lang="en-CA" dirty="0"/>
          </a:p>
        </p:txBody>
      </p:sp>
      <p:sp>
        <p:nvSpPr>
          <p:cNvPr id="7" name="Text Placeholder 6"/>
          <p:cNvSpPr>
            <a:spLocks noGrp="1"/>
          </p:cNvSpPr>
          <p:nvPr>
            <p:ph type="body" sz="quarter" idx="3"/>
          </p:nvPr>
        </p:nvSpPr>
        <p:spPr/>
        <p:txBody>
          <a:bodyPr/>
          <a:lstStyle/>
          <a:p>
            <a:r>
              <a:rPr lang="en-CA" dirty="0" smtClean="0"/>
              <a:t>WRONG WAY</a:t>
            </a:r>
            <a:endParaRPr lang="en-CA" dirty="0"/>
          </a:p>
        </p:txBody>
      </p:sp>
      <p:sp>
        <p:nvSpPr>
          <p:cNvPr id="8" name="Content Placeholder 7"/>
          <p:cNvSpPr>
            <a:spLocks noGrp="1"/>
          </p:cNvSpPr>
          <p:nvPr>
            <p:ph sz="quarter" idx="4"/>
          </p:nvPr>
        </p:nvSpPr>
        <p:spPr/>
        <p:txBody>
          <a:bodyPr/>
          <a:lstStyle/>
          <a:p>
            <a:r>
              <a:rPr lang="en-CA" u="sng" dirty="0" err="1" smtClean="0"/>
              <a:t>Canis</a:t>
            </a:r>
            <a:r>
              <a:rPr lang="en-CA" u="sng" dirty="0" smtClean="0"/>
              <a:t> </a:t>
            </a:r>
            <a:r>
              <a:rPr lang="en-CA" u="sng" dirty="0" err="1" smtClean="0"/>
              <a:t>Familiaris</a:t>
            </a:r>
            <a:r>
              <a:rPr lang="en-CA" u="sng" dirty="0" smtClean="0"/>
              <a:t/>
            </a:r>
            <a:br>
              <a:rPr lang="en-CA" u="sng" dirty="0" smtClean="0"/>
            </a:br>
            <a:endParaRPr lang="en-CA" u="sng" dirty="0" smtClean="0"/>
          </a:p>
          <a:p>
            <a:r>
              <a:rPr lang="en-CA" i="1" dirty="0" err="1" smtClean="0"/>
              <a:t>canis</a:t>
            </a:r>
            <a:r>
              <a:rPr lang="en-CA" i="1" dirty="0" smtClean="0"/>
              <a:t> lupus</a:t>
            </a:r>
            <a:br>
              <a:rPr lang="en-CA" i="1" dirty="0" smtClean="0"/>
            </a:br>
            <a:endParaRPr lang="en-CA" i="1" dirty="0" smtClean="0"/>
          </a:p>
          <a:p>
            <a:r>
              <a:rPr lang="en-CA" dirty="0" err="1" smtClean="0"/>
              <a:t>Canis</a:t>
            </a:r>
            <a:r>
              <a:rPr lang="en-CA" dirty="0" smtClean="0"/>
              <a:t> </a:t>
            </a:r>
            <a:r>
              <a:rPr lang="en-CA" dirty="0" err="1" smtClean="0"/>
              <a:t>latrans</a:t>
            </a:r>
            <a:r>
              <a:rPr lang="en-CA" dirty="0" smtClean="0"/>
              <a:t> - Coyote</a:t>
            </a:r>
            <a:r>
              <a:rPr lang="en-CA" u="sng" dirty="0" smtClean="0"/>
              <a:t/>
            </a:r>
            <a:br>
              <a:rPr lang="en-CA" u="sng" dirty="0" smtClean="0"/>
            </a:br>
            <a:endParaRPr lang="en-CA" u="sng" dirty="0" smtClean="0"/>
          </a:p>
          <a:p>
            <a:r>
              <a:rPr lang="en-CA" i="1" u="sng" dirty="0" err="1" smtClean="0"/>
              <a:t>Canis</a:t>
            </a:r>
            <a:r>
              <a:rPr lang="en-CA" i="1" u="sng" dirty="0" smtClean="0"/>
              <a:t> lupus</a:t>
            </a:r>
            <a:endParaRPr lang="en-CA" i="1" u="sng"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Names</a:t>
            </a:r>
            <a:endParaRPr lang="en-CA" dirty="0"/>
          </a:p>
        </p:txBody>
      </p:sp>
      <p:sp>
        <p:nvSpPr>
          <p:cNvPr id="7" name="Content Placeholder 6"/>
          <p:cNvSpPr>
            <a:spLocks noGrp="1"/>
          </p:cNvSpPr>
          <p:nvPr>
            <p:ph sz="half" idx="1"/>
          </p:nvPr>
        </p:nvSpPr>
        <p:spPr/>
        <p:txBody>
          <a:bodyPr/>
          <a:lstStyle/>
          <a:p>
            <a:r>
              <a:rPr lang="en-US" dirty="0" smtClean="0"/>
              <a:t>In addition to scientific names organisms may also be given common names.</a:t>
            </a:r>
          </a:p>
          <a:p>
            <a:r>
              <a:rPr lang="en-US" dirty="0" smtClean="0"/>
              <a:t>Common names can cause confusion</a:t>
            </a:r>
            <a:br>
              <a:rPr lang="en-US" dirty="0" smtClean="0"/>
            </a:br>
            <a:endParaRPr lang="en-US" dirty="0" smtClean="0"/>
          </a:p>
          <a:p>
            <a:r>
              <a:rPr lang="en-US" dirty="0" smtClean="0"/>
              <a:t>Why do you suppose this is?</a:t>
            </a:r>
            <a:endParaRPr lang="en-CA" dirty="0"/>
          </a:p>
        </p:txBody>
      </p:sp>
      <p:sp>
        <p:nvSpPr>
          <p:cNvPr id="8" name="Content Placeholder 7"/>
          <p:cNvSpPr>
            <a:spLocks noGrp="1"/>
          </p:cNvSpPr>
          <p:nvPr>
            <p:ph sz="half" idx="2"/>
          </p:nvPr>
        </p:nvSpPr>
        <p:spPr/>
        <p:txBody>
          <a:bodyPr/>
          <a:lstStyle/>
          <a:p>
            <a:r>
              <a:rPr lang="en-CA" dirty="0" smtClean="0"/>
              <a:t>Example – Pg 112</a:t>
            </a:r>
          </a:p>
          <a:p>
            <a:pPr marL="928687" lvl="1" indent="-457200">
              <a:buFont typeface="+mj-lt"/>
              <a:buAutoNum type="alphaUcPeriod"/>
            </a:pPr>
            <a:r>
              <a:rPr lang="en-CA" dirty="0" smtClean="0"/>
              <a:t>Shellfish </a:t>
            </a:r>
          </a:p>
          <a:p>
            <a:pPr marL="928687" lvl="1" indent="-457200">
              <a:buFont typeface="+mj-lt"/>
              <a:buAutoNum type="alphaUcPeriod"/>
            </a:pPr>
            <a:r>
              <a:rPr lang="en-CA" dirty="0" smtClean="0"/>
              <a:t>Starfish</a:t>
            </a:r>
          </a:p>
          <a:p>
            <a:pPr marL="928687" lvl="1" indent="-457200">
              <a:buFont typeface="+mj-lt"/>
              <a:buAutoNum type="alphaUcPeriod"/>
            </a:pPr>
            <a:r>
              <a:rPr lang="en-CA" dirty="0" smtClean="0"/>
              <a:t>Jellyfish</a:t>
            </a:r>
          </a:p>
          <a:p>
            <a:pPr marL="928687" lvl="1" indent="-457200">
              <a:buFont typeface="+mj-lt"/>
              <a:buAutoNum type="alphaUcPeriod"/>
            </a:pPr>
            <a:r>
              <a:rPr lang="en-CA" dirty="0" smtClean="0"/>
              <a:t>Crayfish</a:t>
            </a:r>
          </a:p>
          <a:p>
            <a:pPr marL="928687" lvl="1" indent="-457200">
              <a:buFont typeface="+mj-lt"/>
              <a:buAutoNum type="alphaUcPeriod"/>
            </a:pPr>
            <a:r>
              <a:rPr lang="en-CA" dirty="0" smtClean="0"/>
              <a:t>Catfish</a:t>
            </a:r>
            <a:br>
              <a:rPr lang="en-CA" dirty="0" smtClean="0"/>
            </a:br>
            <a:endParaRPr lang="en-CA" dirty="0" smtClean="0"/>
          </a:p>
          <a:p>
            <a:pPr marL="490537" indent="-457200"/>
            <a:r>
              <a:rPr lang="en-CA" dirty="0" smtClean="0"/>
              <a:t>Why are these names misleading?</a:t>
            </a:r>
            <a:endParaRPr lang="en-CA"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 of Universal Naming</a:t>
            </a:r>
            <a:endParaRPr lang="en-CA" dirty="0"/>
          </a:p>
        </p:txBody>
      </p:sp>
      <p:sp>
        <p:nvSpPr>
          <p:cNvPr id="3" name="Content Placeholder 2"/>
          <p:cNvSpPr>
            <a:spLocks noGrp="1"/>
          </p:cNvSpPr>
          <p:nvPr>
            <p:ph sz="half" idx="1"/>
          </p:nvPr>
        </p:nvSpPr>
        <p:spPr/>
        <p:txBody>
          <a:bodyPr/>
          <a:lstStyle/>
          <a:p>
            <a:r>
              <a:rPr lang="en-US" dirty="0" smtClean="0"/>
              <a:t>A universal system of naming allows us to avoid the confusion associated with common names, and tells us something about evolutionary relationships.</a:t>
            </a:r>
          </a:p>
        </p:txBody>
      </p:sp>
      <p:pic>
        <p:nvPicPr>
          <p:cNvPr id="6146" name="Picture 2"/>
          <p:cNvPicPr>
            <a:picLocks noGrp="1" noChangeAspect="1" noChangeArrowheads="1"/>
          </p:cNvPicPr>
          <p:nvPr>
            <p:ph sz="half" idx="2"/>
          </p:nvPr>
        </p:nvPicPr>
        <p:blipFill>
          <a:blip r:embed="rId2"/>
          <a:srcRect/>
          <a:stretch>
            <a:fillRect/>
          </a:stretch>
        </p:blipFill>
        <p:spPr bwMode="auto">
          <a:xfrm>
            <a:off x="6400800" y="1585460"/>
            <a:ext cx="2286000" cy="1959428"/>
          </a:xfrm>
          <a:prstGeom prst="rect">
            <a:avLst/>
          </a:prstGeom>
          <a:noFill/>
          <a:ln w="9525">
            <a:noFill/>
            <a:miter lim="800000"/>
            <a:headEnd/>
            <a:tailEnd/>
          </a:ln>
          <a:effectLst/>
        </p:spPr>
      </p:pic>
      <p:pic>
        <p:nvPicPr>
          <p:cNvPr id="6147" name="Picture 3"/>
          <p:cNvPicPr>
            <a:picLocks noChangeAspect="1" noChangeArrowheads="1"/>
          </p:cNvPicPr>
          <p:nvPr/>
        </p:nvPicPr>
        <p:blipFill>
          <a:blip r:embed="rId3"/>
          <a:srcRect/>
          <a:stretch>
            <a:fillRect/>
          </a:stretch>
        </p:blipFill>
        <p:spPr bwMode="auto">
          <a:xfrm>
            <a:off x="4648200" y="2705100"/>
            <a:ext cx="2609850" cy="23943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Dichotomous Keys</a:t>
            </a:r>
            <a:endParaRPr lang="en-CA" dirty="0"/>
          </a:p>
        </p:txBody>
      </p:sp>
      <p:sp>
        <p:nvSpPr>
          <p:cNvPr id="3" name="Content Placeholder 2"/>
          <p:cNvSpPr>
            <a:spLocks noGrp="1"/>
          </p:cNvSpPr>
          <p:nvPr>
            <p:ph sz="half" idx="1"/>
          </p:nvPr>
        </p:nvSpPr>
        <p:spPr/>
        <p:txBody>
          <a:bodyPr/>
          <a:lstStyle/>
          <a:p>
            <a:r>
              <a:rPr lang="en-CA" dirty="0" smtClean="0"/>
              <a:t>A tool used by biologists to identify unknown organisms</a:t>
            </a:r>
          </a:p>
          <a:p>
            <a:r>
              <a:rPr lang="en-CA" dirty="0" smtClean="0"/>
              <a:t>Consists of a series of paired comparisons of characteristics used to sort organism into smaller and smaller groups</a:t>
            </a:r>
            <a:endParaRPr lang="en-CA" dirty="0"/>
          </a:p>
        </p:txBody>
      </p:sp>
      <p:pic>
        <p:nvPicPr>
          <p:cNvPr id="7170" name="Picture 2"/>
          <p:cNvPicPr>
            <a:picLocks noGrp="1" noChangeAspect="1" noChangeArrowheads="1"/>
          </p:cNvPicPr>
          <p:nvPr>
            <p:ph sz="half" idx="2"/>
          </p:nvPr>
        </p:nvPicPr>
        <p:blipFill>
          <a:blip r:embed="rId2"/>
          <a:srcRect/>
          <a:stretch>
            <a:fillRect/>
          </a:stretch>
        </p:blipFill>
        <p:spPr bwMode="auto">
          <a:xfrm>
            <a:off x="4946033" y="1638301"/>
            <a:ext cx="3359767" cy="34289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Classification Schemes</a:t>
            </a:r>
            <a:endParaRPr lang="en-CA" dirty="0"/>
          </a:p>
        </p:txBody>
      </p:sp>
      <p:sp>
        <p:nvSpPr>
          <p:cNvPr id="3" name="Content Placeholder 2"/>
          <p:cNvSpPr>
            <a:spLocks noGrp="1"/>
          </p:cNvSpPr>
          <p:nvPr>
            <p:ph sz="half" idx="1"/>
          </p:nvPr>
        </p:nvSpPr>
        <p:spPr/>
        <p:txBody>
          <a:bodyPr>
            <a:normAutofit fontScale="85000" lnSpcReduction="20000"/>
          </a:bodyPr>
          <a:lstStyle/>
          <a:p>
            <a:r>
              <a:rPr lang="en-US" dirty="0" smtClean="0"/>
              <a:t>Taxonomists (scientists who name organisms) </a:t>
            </a:r>
            <a:r>
              <a:rPr lang="en-US" dirty="0" smtClean="0"/>
              <a:t>use a variety of information to classify or group </a:t>
            </a:r>
            <a:r>
              <a:rPr lang="en-US" dirty="0" smtClean="0"/>
              <a:t>organisms</a:t>
            </a:r>
          </a:p>
          <a:p>
            <a:r>
              <a:rPr lang="en-US" dirty="0" smtClean="0"/>
              <a:t>The goal of taxonomy is to determine the evolutionary history of organisms</a:t>
            </a:r>
          </a:p>
          <a:p>
            <a:pPr lvl="1"/>
            <a:r>
              <a:rPr lang="en-US" dirty="0" smtClean="0"/>
              <a:t>This is done by comparing physical characteristics of modern species with past species</a:t>
            </a:r>
            <a:endParaRPr lang="en-US" dirty="0" smtClean="0"/>
          </a:p>
          <a:p>
            <a:endParaRPr lang="en-CA" dirty="0"/>
          </a:p>
        </p:txBody>
      </p:sp>
      <p:sp>
        <p:nvSpPr>
          <p:cNvPr id="4" name="Content Placeholder 3"/>
          <p:cNvSpPr>
            <a:spLocks noGrp="1"/>
          </p:cNvSpPr>
          <p:nvPr>
            <p:ph sz="half" idx="2"/>
          </p:nvPr>
        </p:nvSpPr>
        <p:spPr/>
        <p:txBody>
          <a:bodyPr/>
          <a:lstStyle/>
          <a:p>
            <a:r>
              <a:rPr lang="en-CA" dirty="0" smtClean="0"/>
              <a:t>Scientists utilize many techniques to ensure that organisms are classified correctly</a:t>
            </a:r>
          </a:p>
          <a:p>
            <a:r>
              <a:rPr lang="en-CA" dirty="0" smtClean="0"/>
              <a:t>Using these techniques many species have been re-classified after being incorrectly so in the past</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20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20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 Fossil Record</a:t>
            </a:r>
            <a:endParaRPr lang="en-CA" dirty="0"/>
          </a:p>
        </p:txBody>
      </p:sp>
      <p:sp>
        <p:nvSpPr>
          <p:cNvPr id="3" name="Content Placeholder 2"/>
          <p:cNvSpPr>
            <a:spLocks noGrp="1"/>
          </p:cNvSpPr>
          <p:nvPr>
            <p:ph sz="half" idx="1"/>
          </p:nvPr>
        </p:nvSpPr>
        <p:spPr/>
        <p:txBody>
          <a:bodyPr>
            <a:normAutofit fontScale="85000" lnSpcReduction="20000"/>
          </a:bodyPr>
          <a:lstStyle/>
          <a:p>
            <a:r>
              <a:rPr lang="en-CA" dirty="0" smtClean="0"/>
              <a:t>Using radioactive carbon-14 dating, the age of a fossil can be determined</a:t>
            </a:r>
          </a:p>
          <a:p>
            <a:pPr lvl="1"/>
            <a:r>
              <a:rPr lang="en-CA" dirty="0" smtClean="0"/>
              <a:t>C-14 decays at a known rate, the amount remaining in a fossil can be used to calculate the age</a:t>
            </a:r>
            <a:br>
              <a:rPr lang="en-CA" dirty="0" smtClean="0"/>
            </a:br>
            <a:endParaRPr lang="en-CA" dirty="0" smtClean="0"/>
          </a:p>
          <a:p>
            <a:r>
              <a:rPr lang="en-CA" dirty="0" smtClean="0"/>
              <a:t>This evidence shows that major </a:t>
            </a:r>
            <a:r>
              <a:rPr lang="en-CA" dirty="0" err="1" smtClean="0"/>
              <a:t>taxa</a:t>
            </a:r>
            <a:r>
              <a:rPr lang="en-CA" dirty="0" smtClean="0"/>
              <a:t> are not as different from each other as they appear</a:t>
            </a:r>
            <a:endParaRPr lang="en-CA" dirty="0"/>
          </a:p>
        </p:txBody>
      </p:sp>
      <p:pic>
        <p:nvPicPr>
          <p:cNvPr id="31747" name="Picture 3"/>
          <p:cNvPicPr>
            <a:picLocks noGrp="1" noChangeAspect="1" noChangeArrowheads="1"/>
          </p:cNvPicPr>
          <p:nvPr>
            <p:ph sz="half" idx="2"/>
          </p:nvPr>
        </p:nvPicPr>
        <p:blipFill>
          <a:blip r:embed="rId2"/>
          <a:srcRect/>
          <a:stretch>
            <a:fillRect/>
          </a:stretch>
        </p:blipFill>
        <p:spPr bwMode="auto">
          <a:xfrm rot="5400000">
            <a:off x="5567172" y="1024128"/>
            <a:ext cx="2362200" cy="3590544"/>
          </a:xfrm>
          <a:prstGeom prst="rect">
            <a:avLst/>
          </a:prstGeom>
          <a:noFill/>
          <a:ln w="9525">
            <a:noFill/>
            <a:miter lim="800000"/>
            <a:headEnd/>
            <a:tailEnd/>
          </a:ln>
          <a:effectLst/>
        </p:spPr>
      </p:pic>
      <p:sp>
        <p:nvSpPr>
          <p:cNvPr id="7" name="Rectangle 6"/>
          <p:cNvSpPr/>
          <p:nvPr/>
        </p:nvSpPr>
        <p:spPr>
          <a:xfrm>
            <a:off x="4970716" y="4012168"/>
            <a:ext cx="4020884" cy="1477328"/>
          </a:xfrm>
          <a:prstGeom prst="rect">
            <a:avLst/>
          </a:prstGeom>
        </p:spPr>
        <p:txBody>
          <a:bodyPr wrap="square">
            <a:spAutoFit/>
          </a:bodyPr>
          <a:lstStyle/>
          <a:p>
            <a:r>
              <a:rPr lang="en-US" i="1" dirty="0" smtClean="0"/>
              <a:t>Archaeopteryx </a:t>
            </a:r>
            <a:r>
              <a:rPr lang="en-US" dirty="0" smtClean="0"/>
              <a:t>shares features with both birds and reptiles. The organism is believed by many to be a modern descendant of birds – That is to say the intermediate between dinosaurs and birds</a:t>
            </a:r>
            <a:endParaRPr lang="en-CA" i="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 Anatomy</a:t>
            </a:r>
            <a:endParaRPr lang="en-CA" dirty="0"/>
          </a:p>
        </p:txBody>
      </p:sp>
      <p:sp>
        <p:nvSpPr>
          <p:cNvPr id="3" name="Content Placeholder 2"/>
          <p:cNvSpPr>
            <a:spLocks noGrp="1"/>
          </p:cNvSpPr>
          <p:nvPr>
            <p:ph sz="half" idx="1"/>
          </p:nvPr>
        </p:nvSpPr>
        <p:spPr>
          <a:xfrm>
            <a:off x="457200" y="1524000"/>
            <a:ext cx="4038600" cy="4000499"/>
          </a:xfrm>
        </p:spPr>
        <p:txBody>
          <a:bodyPr>
            <a:normAutofit fontScale="92500" lnSpcReduction="20000"/>
          </a:bodyPr>
          <a:lstStyle/>
          <a:p>
            <a:r>
              <a:rPr lang="en-CA" dirty="0" smtClean="0"/>
              <a:t>Comparisons are made between the structures of different organisms</a:t>
            </a:r>
            <a:br>
              <a:rPr lang="en-CA" dirty="0" smtClean="0"/>
            </a:br>
            <a:endParaRPr lang="en-CA" dirty="0" smtClean="0"/>
          </a:p>
          <a:p>
            <a:r>
              <a:rPr lang="en-CA" dirty="0" smtClean="0"/>
              <a:t>Bone structures are similar in many species, even though their sizes and proportions have been modified for different modes of transportation</a:t>
            </a:r>
            <a:endParaRPr lang="en-CA" dirty="0"/>
          </a:p>
        </p:txBody>
      </p:sp>
      <p:pic>
        <p:nvPicPr>
          <p:cNvPr id="32770" name="Picture 2"/>
          <p:cNvPicPr>
            <a:picLocks noGrp="1" noChangeAspect="1" noChangeArrowheads="1"/>
          </p:cNvPicPr>
          <p:nvPr>
            <p:ph sz="half" idx="2"/>
          </p:nvPr>
        </p:nvPicPr>
        <p:blipFill>
          <a:blip r:embed="rId2">
            <a:lum bright="-10000" contrast="20000"/>
          </a:blip>
          <a:srcRect l="4440" r="13984" b="4251"/>
          <a:stretch>
            <a:fillRect/>
          </a:stretch>
        </p:blipFill>
        <p:spPr bwMode="auto">
          <a:xfrm>
            <a:off x="5410200" y="1524000"/>
            <a:ext cx="3505200" cy="3695700"/>
          </a:xfrm>
          <a:prstGeom prst="rect">
            <a:avLst/>
          </a:prstGeom>
          <a:noFill/>
          <a:ln w="9525">
            <a:noFill/>
            <a:miter lim="800000"/>
            <a:headEnd/>
            <a:tailEnd/>
          </a:ln>
          <a:effectLst/>
        </p:spPr>
      </p:pic>
      <p:sp>
        <p:nvSpPr>
          <p:cNvPr id="6" name="TextBox 5"/>
          <p:cNvSpPr txBox="1"/>
          <p:nvPr/>
        </p:nvSpPr>
        <p:spPr>
          <a:xfrm>
            <a:off x="5486400" y="5295900"/>
            <a:ext cx="3429000" cy="369332"/>
          </a:xfrm>
          <a:prstGeom prst="rect">
            <a:avLst/>
          </a:prstGeom>
          <a:noFill/>
        </p:spPr>
        <p:txBody>
          <a:bodyPr wrap="square" rtlCol="0">
            <a:spAutoFit/>
          </a:bodyPr>
          <a:lstStyle/>
          <a:p>
            <a:r>
              <a:rPr lang="en-CA" dirty="0" smtClean="0"/>
              <a:t>See Fig. 4.9 – pg 114</a:t>
            </a:r>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 Biochemical</a:t>
            </a:r>
            <a:endParaRPr lang="en-CA" dirty="0"/>
          </a:p>
        </p:txBody>
      </p:sp>
      <p:sp>
        <p:nvSpPr>
          <p:cNvPr id="3" name="Content Placeholder 2"/>
          <p:cNvSpPr>
            <a:spLocks noGrp="1"/>
          </p:cNvSpPr>
          <p:nvPr>
            <p:ph sz="half" idx="1"/>
          </p:nvPr>
        </p:nvSpPr>
        <p:spPr>
          <a:xfrm>
            <a:off x="457200" y="1524000"/>
            <a:ext cx="4038600" cy="4000499"/>
          </a:xfrm>
        </p:spPr>
        <p:txBody>
          <a:bodyPr>
            <a:normAutofit fontScale="77500" lnSpcReduction="20000"/>
          </a:bodyPr>
          <a:lstStyle/>
          <a:p>
            <a:r>
              <a:rPr lang="en-CA" dirty="0" smtClean="0"/>
              <a:t>Many genes are simply instructions for making proteins</a:t>
            </a:r>
          </a:p>
          <a:p>
            <a:r>
              <a:rPr lang="en-CA" dirty="0" smtClean="0"/>
              <a:t>By comparing these genes and finding similarities means that different species may be related since they have the same proteins</a:t>
            </a:r>
          </a:p>
          <a:p>
            <a:r>
              <a:rPr lang="en-CA" dirty="0" smtClean="0"/>
              <a:t>Many species have been reclassified based on their biochemistry</a:t>
            </a:r>
          </a:p>
          <a:p>
            <a:pPr lvl="1"/>
            <a:r>
              <a:rPr lang="en-CA" dirty="0" smtClean="0"/>
              <a:t>Guinea pigs</a:t>
            </a:r>
          </a:p>
          <a:p>
            <a:pPr lvl="1"/>
            <a:r>
              <a:rPr lang="en-CA" dirty="0" smtClean="0"/>
              <a:t>Horseshoe crabs</a:t>
            </a:r>
            <a:endParaRPr lang="en-CA" dirty="0"/>
          </a:p>
        </p:txBody>
      </p:sp>
      <p:pic>
        <p:nvPicPr>
          <p:cNvPr id="33794" name="Picture 2"/>
          <p:cNvPicPr>
            <a:picLocks noGrp="1" noChangeAspect="1" noChangeArrowheads="1"/>
          </p:cNvPicPr>
          <p:nvPr>
            <p:ph sz="half" idx="2"/>
          </p:nvPr>
        </p:nvPicPr>
        <p:blipFill>
          <a:blip r:embed="rId2" cstate="print"/>
          <a:srcRect/>
          <a:stretch>
            <a:fillRect/>
          </a:stretch>
        </p:blipFill>
        <p:spPr bwMode="auto">
          <a:xfrm>
            <a:off x="4800600" y="1524000"/>
            <a:ext cx="3932382" cy="407670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000"/>
                                        <p:tgtEl>
                                          <p:spTgt spid="3">
                                            <p:txEl>
                                              <p:pRg st="2" end="2"/>
                                            </p:txEl>
                                          </p:spTgt>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2000"/>
                                        <p:tgtEl>
                                          <p:spTgt spid="3">
                                            <p:txEl>
                                              <p:pRg st="3" end="3"/>
                                            </p:tx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 Embryology</a:t>
            </a:r>
            <a:endParaRPr lang="en-CA" dirty="0"/>
          </a:p>
        </p:txBody>
      </p:sp>
      <p:sp>
        <p:nvSpPr>
          <p:cNvPr id="3" name="Content Placeholder 2"/>
          <p:cNvSpPr>
            <a:spLocks noGrp="1"/>
          </p:cNvSpPr>
          <p:nvPr>
            <p:ph sz="half" idx="1"/>
          </p:nvPr>
        </p:nvSpPr>
        <p:spPr/>
        <p:txBody>
          <a:bodyPr>
            <a:normAutofit fontScale="92500" lnSpcReduction="20000"/>
          </a:bodyPr>
          <a:lstStyle/>
          <a:p>
            <a:r>
              <a:rPr lang="en-CA" dirty="0" smtClean="0"/>
              <a:t>Comparisons of early embryological development between different species provides evidence as to how closely related they are</a:t>
            </a:r>
          </a:p>
          <a:p>
            <a:r>
              <a:rPr lang="en-CA" dirty="0" smtClean="0"/>
              <a:t>Earnest </a:t>
            </a:r>
            <a:r>
              <a:rPr lang="en-CA" dirty="0" err="1" smtClean="0"/>
              <a:t>Haeckel</a:t>
            </a:r>
            <a:r>
              <a:rPr lang="en-CA" dirty="0" smtClean="0"/>
              <a:t> drew embryos of different species for comparison</a:t>
            </a:r>
            <a:endParaRPr lang="en-CA" dirty="0"/>
          </a:p>
        </p:txBody>
      </p:sp>
      <p:pic>
        <p:nvPicPr>
          <p:cNvPr id="34818" name="Picture 2"/>
          <p:cNvPicPr>
            <a:picLocks noGrp="1" noChangeAspect="1" noChangeArrowheads="1"/>
          </p:cNvPicPr>
          <p:nvPr>
            <p:ph sz="half" idx="2"/>
          </p:nvPr>
        </p:nvPicPr>
        <p:blipFill>
          <a:blip r:embed="rId2"/>
          <a:srcRect/>
          <a:stretch>
            <a:fillRect/>
          </a:stretch>
        </p:blipFill>
        <p:spPr bwMode="auto">
          <a:xfrm>
            <a:off x="4648200" y="1536928"/>
            <a:ext cx="4038600" cy="3558719"/>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err="1" smtClean="0"/>
              <a:t>Haekel’s</a:t>
            </a:r>
            <a:r>
              <a:rPr lang="en-CA" dirty="0" smtClean="0"/>
              <a:t> Embryo Drawings</a:t>
            </a:r>
            <a:endParaRPr lang="en-CA" dirty="0"/>
          </a:p>
        </p:txBody>
      </p:sp>
      <p:pic>
        <p:nvPicPr>
          <p:cNvPr id="35842" name="Picture 2"/>
          <p:cNvPicPr>
            <a:picLocks noGrp="1" noChangeAspect="1" noChangeArrowheads="1"/>
          </p:cNvPicPr>
          <p:nvPr>
            <p:ph idx="1"/>
          </p:nvPr>
        </p:nvPicPr>
        <p:blipFill>
          <a:blip r:embed="rId2">
            <a:lum bright="10000" contrast="10000"/>
          </a:blip>
          <a:srcRect/>
          <a:stretch>
            <a:fillRect/>
          </a:stretch>
        </p:blipFill>
        <p:spPr bwMode="auto">
          <a:xfrm>
            <a:off x="381000" y="1524000"/>
            <a:ext cx="8229600" cy="4000500"/>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a:srcRect/>
          <a:stretch>
            <a:fillRect/>
          </a:stretch>
        </p:blipFill>
        <p:spPr bwMode="auto">
          <a:xfrm>
            <a:off x="228600" y="1790700"/>
            <a:ext cx="8458200" cy="3733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Thinking Lab</a:t>
            </a:r>
            <a:endParaRPr lang="en-CA" dirty="0"/>
          </a:p>
        </p:txBody>
      </p:sp>
      <p:sp>
        <p:nvSpPr>
          <p:cNvPr id="3" name="Content Placeholder 2"/>
          <p:cNvSpPr>
            <a:spLocks noGrp="1"/>
          </p:cNvSpPr>
          <p:nvPr>
            <p:ph idx="1"/>
          </p:nvPr>
        </p:nvSpPr>
        <p:spPr/>
        <p:txBody>
          <a:bodyPr/>
          <a:lstStyle/>
          <a:p>
            <a:r>
              <a:rPr lang="en-CA" dirty="0" smtClean="0"/>
              <a:t>In pairs, examine the pictures on pages 102 – 103. Brainstorm a list of characteristics that enable you to </a:t>
            </a:r>
            <a:r>
              <a:rPr lang="en-CA" u="sng" dirty="0" smtClean="0"/>
              <a:t>separate living from non-living</a:t>
            </a:r>
          </a:p>
          <a:p>
            <a:r>
              <a:rPr lang="en-CA" dirty="0" smtClean="0"/>
              <a:t>Make a list of 6 more living and non-living things (3 of each) and trade with another group to test the reliability of you characteristics</a:t>
            </a:r>
          </a:p>
          <a:p>
            <a:r>
              <a:rPr lang="en-CA" dirty="0" smtClean="0"/>
              <a:t>Modify your list as needed</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Evidence: DNA / RNA Analysis</a:t>
            </a:r>
            <a:endParaRPr lang="en-CA" dirty="0"/>
          </a:p>
        </p:txBody>
      </p:sp>
      <p:sp>
        <p:nvSpPr>
          <p:cNvPr id="4" name="Content Placeholder 3"/>
          <p:cNvSpPr>
            <a:spLocks noGrp="1"/>
          </p:cNvSpPr>
          <p:nvPr>
            <p:ph sz="half" idx="1"/>
          </p:nvPr>
        </p:nvSpPr>
        <p:spPr>
          <a:xfrm>
            <a:off x="457200" y="1524000"/>
            <a:ext cx="4038600" cy="4000499"/>
          </a:xfrm>
        </p:spPr>
        <p:txBody>
          <a:bodyPr>
            <a:normAutofit fontScale="77500" lnSpcReduction="20000"/>
          </a:bodyPr>
          <a:lstStyle/>
          <a:p>
            <a:r>
              <a:rPr lang="en-CA" dirty="0" smtClean="0"/>
              <a:t>Mixing single strands of DNA from two different species to determine percentage of relationship</a:t>
            </a:r>
          </a:p>
          <a:p>
            <a:r>
              <a:rPr lang="en-CA" dirty="0" smtClean="0"/>
              <a:t>The greater the bonding between complimentary base pairs, the more closely the two are related </a:t>
            </a:r>
          </a:p>
          <a:p>
            <a:r>
              <a:rPr lang="en-CA" dirty="0" smtClean="0"/>
              <a:t>This is done using DNA from the mitochondria because it is passed down from mother to offspring (from the egg)</a:t>
            </a:r>
            <a:endParaRPr lang="en-CA" dirty="0"/>
          </a:p>
        </p:txBody>
      </p:sp>
      <p:pic>
        <p:nvPicPr>
          <p:cNvPr id="36866" name="Picture 2"/>
          <p:cNvPicPr>
            <a:picLocks noGrp="1" noChangeAspect="1" noChangeArrowheads="1"/>
          </p:cNvPicPr>
          <p:nvPr>
            <p:ph sz="half" idx="2"/>
          </p:nvPr>
        </p:nvPicPr>
        <p:blipFill>
          <a:blip r:embed="rId2"/>
          <a:srcRect/>
          <a:stretch>
            <a:fillRect/>
          </a:stretch>
        </p:blipFill>
        <p:spPr bwMode="auto">
          <a:xfrm rot="5400000">
            <a:off x="5731971" y="402129"/>
            <a:ext cx="1981200" cy="4453542"/>
          </a:xfrm>
          <a:prstGeom prst="rect">
            <a:avLst/>
          </a:prstGeom>
          <a:noFill/>
          <a:ln w="9525">
            <a:noFill/>
            <a:miter lim="800000"/>
            <a:headEnd/>
            <a:tailEnd/>
          </a:ln>
          <a:effectLst/>
        </p:spPr>
      </p:pic>
      <p:sp>
        <p:nvSpPr>
          <p:cNvPr id="7" name="TextBox 6"/>
          <p:cNvSpPr txBox="1"/>
          <p:nvPr/>
        </p:nvSpPr>
        <p:spPr>
          <a:xfrm>
            <a:off x="4572000" y="3771900"/>
            <a:ext cx="4572000" cy="1200329"/>
          </a:xfrm>
          <a:prstGeom prst="rect">
            <a:avLst/>
          </a:prstGeom>
          <a:noFill/>
        </p:spPr>
        <p:txBody>
          <a:bodyPr wrap="square" rtlCol="0">
            <a:spAutoFit/>
          </a:bodyPr>
          <a:lstStyle/>
          <a:p>
            <a:r>
              <a:rPr lang="en-CA" dirty="0" smtClean="0"/>
              <a:t>98% of human – chimp DNA bonds while only 93% of  human-macaque monkey DNA bonds</a:t>
            </a:r>
            <a:br>
              <a:rPr lang="en-CA" dirty="0" smtClean="0"/>
            </a:br>
            <a:r>
              <a:rPr lang="en-CA" dirty="0" smtClean="0"/>
              <a:t/>
            </a:r>
            <a:br>
              <a:rPr lang="en-CA" dirty="0" smtClean="0"/>
            </a:br>
            <a:r>
              <a:rPr lang="en-CA" dirty="0" smtClean="0"/>
              <a:t>To which species are we more closely related?</a:t>
            </a:r>
            <a:endParaRPr lang="en-CA"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r>
              <a:rPr lang="en-US"/>
              <a:t>Phylogeny &amp; Cladistics</a:t>
            </a:r>
          </a:p>
        </p:txBody>
      </p:sp>
      <p:sp>
        <p:nvSpPr>
          <p:cNvPr id="75779" name="Rectangle 3"/>
          <p:cNvSpPr>
            <a:spLocks noGrp="1" noChangeArrowheads="1"/>
          </p:cNvSpPr>
          <p:nvPr>
            <p:ph type="body" idx="1"/>
          </p:nvPr>
        </p:nvSpPr>
        <p:spPr/>
        <p:txBody>
          <a:bodyPr/>
          <a:lstStyle/>
          <a:p>
            <a:pPr>
              <a:lnSpc>
                <a:spcPct val="80000"/>
              </a:lnSpc>
            </a:pPr>
            <a:r>
              <a:rPr lang="en-CA" sz="2800" b="1"/>
              <a:t>Phylogeny </a:t>
            </a:r>
            <a:r>
              <a:rPr lang="en-CA" sz="2400" b="1"/>
              <a:t>– </a:t>
            </a:r>
            <a:r>
              <a:rPr lang="en-CA" sz="2400"/>
              <a:t>The whole evolutionary history of a species or other taxonomic group. (Figure 4.14 pg. 116).</a:t>
            </a:r>
            <a:endParaRPr lang="en-US" sz="2400"/>
          </a:p>
          <a:p>
            <a:pPr lvl="1">
              <a:lnSpc>
                <a:spcPct val="80000"/>
              </a:lnSpc>
            </a:pPr>
            <a:r>
              <a:rPr lang="en-CA" sz="2400"/>
              <a:t>At the base of the tree is the oldest ancestor</a:t>
            </a:r>
          </a:p>
          <a:p>
            <a:pPr lvl="1">
              <a:lnSpc>
                <a:spcPct val="80000"/>
              </a:lnSpc>
            </a:pPr>
            <a:r>
              <a:rPr lang="en-CA" sz="2400"/>
              <a:t>Forks in branches represent divergences of new species</a:t>
            </a:r>
          </a:p>
          <a:p>
            <a:pPr lvl="1">
              <a:lnSpc>
                <a:spcPct val="80000"/>
              </a:lnSpc>
            </a:pPr>
            <a:r>
              <a:rPr lang="en-CA" sz="2400"/>
              <a:t>The top of the tree represents the most recent time, so from the base to the top of a branch is a progression through time.</a:t>
            </a:r>
            <a:br>
              <a:rPr lang="en-CA" sz="2400"/>
            </a:br>
            <a:endParaRPr lang="en-US" sz="2400"/>
          </a:p>
          <a:p>
            <a:pPr>
              <a:lnSpc>
                <a:spcPct val="80000"/>
              </a:lnSpc>
            </a:pPr>
            <a:r>
              <a:rPr lang="en-CA" sz="2800" b="1"/>
              <a:t>Cladistics</a:t>
            </a:r>
            <a:r>
              <a:rPr lang="en-CA" sz="2400" b="1"/>
              <a:t> – </a:t>
            </a:r>
            <a:r>
              <a:rPr lang="en-CA" sz="2400"/>
              <a:t>A classification scheme based on phylogeny and the idea that any one group of related organisms was derived from a common ancestor</a:t>
            </a:r>
            <a:r>
              <a:rPr lang="en-US" sz="24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anim calcmode="lin" valueType="num">
                                      <p:cBhvr additive="base">
                                        <p:cTn id="7" dur="5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577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5779">
                                            <p:txEl>
                                              <p:pRg st="1" end="1"/>
                                            </p:txEl>
                                          </p:spTgt>
                                        </p:tgtEl>
                                        <p:attrNameLst>
                                          <p:attrName>style.visibility</p:attrName>
                                        </p:attrNameLst>
                                      </p:cBhvr>
                                      <p:to>
                                        <p:strVal val="visible"/>
                                      </p:to>
                                    </p:set>
                                    <p:anim calcmode="lin" valueType="num">
                                      <p:cBhvr additive="base">
                                        <p:cTn id="11" dur="500" fill="hold"/>
                                        <p:tgtEl>
                                          <p:spTgt spid="75779">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5779">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5779">
                                            <p:txEl>
                                              <p:pRg st="2" end="2"/>
                                            </p:txEl>
                                          </p:spTgt>
                                        </p:tgtEl>
                                        <p:attrNameLst>
                                          <p:attrName>style.visibility</p:attrName>
                                        </p:attrNameLst>
                                      </p:cBhvr>
                                      <p:to>
                                        <p:strVal val="visible"/>
                                      </p:to>
                                    </p:set>
                                    <p:anim calcmode="lin" valueType="num">
                                      <p:cBhvr additive="base">
                                        <p:cTn id="15" dur="500" fill="hold"/>
                                        <p:tgtEl>
                                          <p:spTgt spid="75779">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75779">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5779">
                                            <p:txEl>
                                              <p:pRg st="3" end="3"/>
                                            </p:txEl>
                                          </p:spTgt>
                                        </p:tgtEl>
                                        <p:attrNameLst>
                                          <p:attrName>style.visibility</p:attrName>
                                        </p:attrNameLst>
                                      </p:cBhvr>
                                      <p:to>
                                        <p:strVal val="visible"/>
                                      </p:to>
                                    </p:set>
                                    <p:anim calcmode="lin" valueType="num">
                                      <p:cBhvr additive="base">
                                        <p:cTn id="19" dur="500" fill="hold"/>
                                        <p:tgtEl>
                                          <p:spTgt spid="7577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577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5779">
                                            <p:txEl>
                                              <p:pRg st="4" end="4"/>
                                            </p:txEl>
                                          </p:spTgt>
                                        </p:tgtEl>
                                        <p:attrNameLst>
                                          <p:attrName>style.visibility</p:attrName>
                                        </p:attrNameLst>
                                      </p:cBhvr>
                                      <p:to>
                                        <p:strVal val="visible"/>
                                      </p:to>
                                    </p:set>
                                    <p:anim calcmode="lin" valueType="num">
                                      <p:cBhvr additive="base">
                                        <p:cTn id="25" dur="500" fill="hold"/>
                                        <p:tgtEl>
                                          <p:spTgt spid="75779">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577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r>
              <a:rPr lang="en-US"/>
              <a:t>Phylogenetic Trees</a:t>
            </a:r>
          </a:p>
        </p:txBody>
      </p:sp>
      <p:pic>
        <p:nvPicPr>
          <p:cNvPr id="76805" name="Picture 5" descr="patterns_intro"/>
          <p:cNvPicPr>
            <a:picLocks noChangeAspect="1" noChangeArrowheads="1"/>
          </p:cNvPicPr>
          <p:nvPr/>
        </p:nvPicPr>
        <p:blipFill>
          <a:blip r:embed="rId2">
            <a:grayscl/>
            <a:biLevel thresh="50000"/>
          </a:blip>
          <a:srcRect/>
          <a:stretch>
            <a:fillRect/>
          </a:stretch>
        </p:blipFill>
        <p:spPr bwMode="auto">
          <a:xfrm>
            <a:off x="4953000" y="2552700"/>
            <a:ext cx="3954162" cy="3048000"/>
          </a:xfrm>
          <a:prstGeom prst="rect">
            <a:avLst/>
          </a:prstGeom>
          <a:noFill/>
          <a:ln>
            <a:noFill/>
          </a:ln>
          <a:effectLst/>
        </p:spPr>
      </p:pic>
      <p:sp>
        <p:nvSpPr>
          <p:cNvPr id="76806" name="Rectangle 6"/>
          <p:cNvSpPr>
            <a:spLocks noChangeArrowheads="1"/>
          </p:cNvSpPr>
          <p:nvPr/>
        </p:nvSpPr>
        <p:spPr bwMode="auto">
          <a:xfrm>
            <a:off x="381000" y="1562100"/>
            <a:ext cx="8458200" cy="830997"/>
          </a:xfrm>
          <a:prstGeom prst="rect">
            <a:avLst/>
          </a:prstGeom>
          <a:noFill/>
          <a:ln w="12700">
            <a:noFill/>
            <a:miter lim="800000"/>
            <a:headEnd type="none" w="sm" len="sm"/>
            <a:tailEnd type="none" w="sm" len="sm"/>
          </a:ln>
          <a:effectLst/>
        </p:spPr>
        <p:txBody>
          <a:bodyPr anchor="ctr">
            <a:spAutoFit/>
          </a:bodyPr>
          <a:lstStyle/>
          <a:p>
            <a:r>
              <a:rPr lang="en-CA" sz="2400" b="1" dirty="0">
                <a:latin typeface="Times New Roman" pitchFamily="18" charset="0"/>
              </a:rPr>
              <a:t>Cladogram</a:t>
            </a:r>
            <a:r>
              <a:rPr lang="en-CA" sz="2400" dirty="0">
                <a:latin typeface="Times New Roman" pitchFamily="18" charset="0"/>
              </a:rPr>
              <a:t> – A diagram similar to a phylogenetic tree that does not take into account the time of a divergence.</a:t>
            </a:r>
          </a:p>
        </p:txBody>
      </p:sp>
      <p:pic>
        <p:nvPicPr>
          <p:cNvPr id="37890" name="Picture 2"/>
          <p:cNvPicPr>
            <a:picLocks noChangeAspect="1" noChangeArrowheads="1"/>
          </p:cNvPicPr>
          <p:nvPr/>
        </p:nvPicPr>
        <p:blipFill>
          <a:blip r:embed="rId3"/>
          <a:srcRect/>
          <a:stretch>
            <a:fillRect/>
          </a:stretch>
        </p:blipFill>
        <p:spPr bwMode="auto">
          <a:xfrm>
            <a:off x="381000" y="2552700"/>
            <a:ext cx="4419600" cy="297533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p:cNvPicPr>
            <a:picLocks noChangeAspect="1" noChangeArrowheads="1"/>
          </p:cNvPicPr>
          <p:nvPr/>
        </p:nvPicPr>
        <p:blipFill>
          <a:blip r:embed="rId2"/>
          <a:srcRect l="8750" t="25708" r="5000" b="12753"/>
          <a:stretch>
            <a:fillRect/>
          </a:stretch>
        </p:blipFill>
        <p:spPr bwMode="auto">
          <a:xfrm>
            <a:off x="304800" y="1562100"/>
            <a:ext cx="8686799" cy="4152900"/>
          </a:xfrm>
          <a:prstGeom prst="rect">
            <a:avLst/>
          </a:prstGeom>
          <a:noFill/>
          <a:ln w="9525">
            <a:noFill/>
            <a:miter lim="800000"/>
            <a:headEnd/>
            <a:tailEnd/>
          </a:ln>
          <a:effectLst/>
        </p:spPr>
      </p:pic>
      <p:sp>
        <p:nvSpPr>
          <p:cNvPr id="5" name="Title 4"/>
          <p:cNvSpPr>
            <a:spLocks noGrp="1"/>
          </p:cNvSpPr>
          <p:nvPr>
            <p:ph type="title"/>
          </p:nvPr>
        </p:nvSpPr>
        <p:spPr/>
        <p:txBody>
          <a:bodyPr/>
          <a:lstStyle/>
          <a:p>
            <a:r>
              <a:rPr lang="en-CA" dirty="0" smtClean="0"/>
              <a:t>Phylogenetic Tree of Life</a:t>
            </a:r>
            <a:endParaRPr lang="en-CA"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r>
              <a:rPr lang="en-US"/>
              <a:t>Viruses</a:t>
            </a:r>
          </a:p>
        </p:txBody>
      </p:sp>
      <p:sp>
        <p:nvSpPr>
          <p:cNvPr id="77827" name="Rectangle 3"/>
          <p:cNvSpPr>
            <a:spLocks noGrp="1" noChangeArrowheads="1"/>
          </p:cNvSpPr>
          <p:nvPr>
            <p:ph type="body" sz="half" idx="1"/>
          </p:nvPr>
        </p:nvSpPr>
        <p:spPr>
          <a:xfrm>
            <a:off x="457201" y="1651000"/>
            <a:ext cx="4437063" cy="3797300"/>
          </a:xfrm>
        </p:spPr>
        <p:txBody>
          <a:bodyPr/>
          <a:lstStyle/>
          <a:p>
            <a:r>
              <a:rPr lang="en-CA" sz="2800" dirty="0"/>
              <a:t>Non-living particles of DNA/ RNA encased in a protein capsid. The capsid helps to protect the virus from the host cell’s defensive enzymes, and enables the virus to be more host-specific</a:t>
            </a:r>
            <a:r>
              <a:rPr lang="en-US" sz="2800" dirty="0"/>
              <a:t> </a:t>
            </a:r>
          </a:p>
        </p:txBody>
      </p:sp>
      <p:sp>
        <p:nvSpPr>
          <p:cNvPr id="77830" name="Text Box 6"/>
          <p:cNvSpPr txBox="1">
            <a:spLocks noChangeArrowheads="1"/>
          </p:cNvSpPr>
          <p:nvPr/>
        </p:nvSpPr>
        <p:spPr bwMode="auto">
          <a:xfrm>
            <a:off x="7467600" y="2413000"/>
            <a:ext cx="1143000" cy="381000"/>
          </a:xfrm>
          <a:prstGeom prst="rect">
            <a:avLst/>
          </a:prstGeom>
          <a:solidFill>
            <a:srgbClr val="FFFFFF"/>
          </a:solidFill>
          <a:ln w="9525">
            <a:noFill/>
            <a:miter lim="800000"/>
            <a:headEnd/>
            <a:tailEnd/>
          </a:ln>
        </p:spPr>
        <p:txBody>
          <a:bodyPr/>
          <a:lstStyle/>
          <a:p>
            <a:r>
              <a:rPr lang="en-US" sz="2000" b="1">
                <a:solidFill>
                  <a:schemeClr val="bg1"/>
                </a:solidFill>
                <a:latin typeface="Times New Roman" pitchFamily="18" charset="0"/>
              </a:rPr>
              <a:t>Capsid</a:t>
            </a:r>
            <a:endParaRPr lang="en-US" sz="2000">
              <a:solidFill>
                <a:schemeClr val="bg1"/>
              </a:solidFill>
              <a:latin typeface="Times New Roman" pitchFamily="18" charset="0"/>
            </a:endParaRPr>
          </a:p>
        </p:txBody>
      </p:sp>
      <p:pic>
        <p:nvPicPr>
          <p:cNvPr id="39938" name="Picture 2"/>
          <p:cNvPicPr>
            <a:picLocks noGrp="1" noChangeAspect="1" noChangeArrowheads="1"/>
          </p:cNvPicPr>
          <p:nvPr>
            <p:ph sz="half" idx="2"/>
          </p:nvPr>
        </p:nvPicPr>
        <p:blipFill>
          <a:blip r:embed="rId2"/>
          <a:srcRect/>
          <a:stretch>
            <a:fillRect/>
          </a:stretch>
        </p:blipFill>
        <p:spPr bwMode="auto">
          <a:xfrm>
            <a:off x="4804415" y="1524000"/>
            <a:ext cx="3726169" cy="3584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t>Why Viruses are non-living</a:t>
            </a:r>
          </a:p>
        </p:txBody>
      </p:sp>
      <p:sp>
        <p:nvSpPr>
          <p:cNvPr id="78851" name="Rectangle 3"/>
          <p:cNvSpPr>
            <a:spLocks noGrp="1" noChangeArrowheads="1"/>
          </p:cNvSpPr>
          <p:nvPr>
            <p:ph sz="half" idx="1"/>
          </p:nvPr>
        </p:nvSpPr>
        <p:spPr/>
        <p:txBody>
          <a:bodyPr>
            <a:normAutofit fontScale="92500" lnSpcReduction="20000"/>
          </a:bodyPr>
          <a:lstStyle/>
          <a:p>
            <a:pPr marL="609600" indent="-609600">
              <a:buFontTx/>
              <a:buAutoNum type="arabicPeriod"/>
            </a:pPr>
            <a:r>
              <a:rPr lang="en-CA" sz="3600" dirty="0"/>
              <a:t>No cell structures </a:t>
            </a:r>
            <a:br>
              <a:rPr lang="en-CA" sz="3600" dirty="0"/>
            </a:br>
            <a:endParaRPr lang="en-CA" sz="3600" dirty="0"/>
          </a:p>
          <a:p>
            <a:pPr marL="609600" indent="-609600">
              <a:buFontTx/>
              <a:buAutoNum type="arabicPeriod"/>
            </a:pPr>
            <a:r>
              <a:rPr lang="en-CA" sz="3600" dirty="0"/>
              <a:t>No cytoplasm, organelles or cell membranes</a:t>
            </a:r>
            <a:br>
              <a:rPr lang="en-CA" sz="3600" dirty="0"/>
            </a:br>
            <a:endParaRPr lang="en-CA" sz="3600" dirty="0"/>
          </a:p>
          <a:p>
            <a:pPr marL="609600" indent="-609600">
              <a:buFontTx/>
              <a:buAutoNum type="arabicPeriod"/>
            </a:pPr>
            <a:r>
              <a:rPr lang="en-CA" sz="3600" dirty="0"/>
              <a:t>No cellular respiration</a:t>
            </a:r>
            <a:endParaRPr lang="en-US" sz="3600" dirty="0"/>
          </a:p>
        </p:txBody>
      </p:sp>
      <p:pic>
        <p:nvPicPr>
          <p:cNvPr id="40963" name="Picture 3"/>
          <p:cNvPicPr>
            <a:picLocks noGrp="1" noChangeAspect="1" noChangeArrowheads="1"/>
          </p:cNvPicPr>
          <p:nvPr>
            <p:ph sz="half" idx="2"/>
          </p:nvPr>
        </p:nvPicPr>
        <p:blipFill>
          <a:blip r:embed="rId2"/>
          <a:srcRect/>
          <a:stretch>
            <a:fillRect/>
          </a:stretch>
        </p:blipFill>
        <p:spPr bwMode="auto">
          <a:xfrm>
            <a:off x="4795837" y="2206625"/>
            <a:ext cx="3743325" cy="22193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8851">
                                            <p:txEl>
                                              <p:pRg st="0" end="0"/>
                                            </p:txEl>
                                          </p:spTgt>
                                        </p:tgtEl>
                                        <p:attrNameLst>
                                          <p:attrName>style.visibility</p:attrName>
                                        </p:attrNameLst>
                                      </p:cBhvr>
                                      <p:to>
                                        <p:strVal val="visible"/>
                                      </p:to>
                                    </p:set>
                                    <p:anim calcmode="lin" valueType="num">
                                      <p:cBhvr additive="base">
                                        <p:cTn id="7" dur="500" fill="hold"/>
                                        <p:tgtEl>
                                          <p:spTgt spid="788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88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8851">
                                            <p:txEl>
                                              <p:pRg st="1" end="1"/>
                                            </p:txEl>
                                          </p:spTgt>
                                        </p:tgtEl>
                                        <p:attrNameLst>
                                          <p:attrName>style.visibility</p:attrName>
                                        </p:attrNameLst>
                                      </p:cBhvr>
                                      <p:to>
                                        <p:strVal val="visible"/>
                                      </p:to>
                                    </p:set>
                                    <p:anim calcmode="lin" valueType="num">
                                      <p:cBhvr additive="base">
                                        <p:cTn id="13" dur="500" fill="hold"/>
                                        <p:tgtEl>
                                          <p:spTgt spid="7885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885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8851">
                                            <p:txEl>
                                              <p:pRg st="2" end="2"/>
                                            </p:txEl>
                                          </p:spTgt>
                                        </p:tgtEl>
                                        <p:attrNameLst>
                                          <p:attrName>style.visibility</p:attrName>
                                        </p:attrNameLst>
                                      </p:cBhvr>
                                      <p:to>
                                        <p:strVal val="visible"/>
                                      </p:to>
                                    </p:set>
                                    <p:anim calcmode="lin" valueType="num">
                                      <p:cBhvr additive="base">
                                        <p:cTn id="19" dur="500" fill="hold"/>
                                        <p:tgtEl>
                                          <p:spTgt spid="7885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885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1"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r>
              <a:rPr lang="en-CA" sz="4000" dirty="0" smtClean="0"/>
              <a:t>Lytic Cycle (Viral Replication)</a:t>
            </a:r>
            <a:endParaRPr lang="en-US" sz="4000" dirty="0"/>
          </a:p>
        </p:txBody>
      </p:sp>
      <p:sp>
        <p:nvSpPr>
          <p:cNvPr id="79875" name="Rectangle 3"/>
          <p:cNvSpPr>
            <a:spLocks noGrp="1" noChangeArrowheads="1"/>
          </p:cNvSpPr>
          <p:nvPr>
            <p:ph type="body" idx="1"/>
          </p:nvPr>
        </p:nvSpPr>
        <p:spPr>
          <a:xfrm>
            <a:off x="685800" y="1714500"/>
            <a:ext cx="7772400" cy="4000500"/>
          </a:xfrm>
        </p:spPr>
        <p:txBody>
          <a:bodyPr>
            <a:normAutofit lnSpcReduction="10000"/>
          </a:bodyPr>
          <a:lstStyle/>
          <a:p>
            <a:pPr marL="609600" indent="-609600">
              <a:lnSpc>
                <a:spcPct val="80000"/>
              </a:lnSpc>
              <a:buFontTx/>
              <a:buAutoNum type="alphaUcPeriod"/>
            </a:pPr>
            <a:r>
              <a:rPr lang="en-CA" sz="2000" b="1" dirty="0"/>
              <a:t>ATTACHMENT – </a:t>
            </a:r>
            <a:r>
              <a:rPr lang="en-CA" sz="2000" dirty="0"/>
              <a:t>The virus particle must first attach itself to a host cell, generally to a specific receptor site on the cell membrane.</a:t>
            </a:r>
            <a:br>
              <a:rPr lang="en-CA" sz="2000" dirty="0"/>
            </a:br>
            <a:endParaRPr lang="en-CA" sz="2000" dirty="0"/>
          </a:p>
          <a:p>
            <a:pPr marL="609600" indent="-609600">
              <a:lnSpc>
                <a:spcPct val="80000"/>
              </a:lnSpc>
              <a:buFontTx/>
              <a:buAutoNum type="alphaUcPeriod"/>
            </a:pPr>
            <a:r>
              <a:rPr lang="en-CA" sz="2000" b="1" dirty="0"/>
              <a:t>ENTRY – </a:t>
            </a:r>
            <a:r>
              <a:rPr lang="en-CA" sz="2000" dirty="0"/>
              <a:t>2 ways this can happen: Injection of the DNA/RNA into the host cell (T4 virus)  OR  if the virus in an envelop, it will attach to the cell membrane, and the cell will engulf it, forming a vacuole, which it will break out of releasing DNA/RNA</a:t>
            </a:r>
            <a:br>
              <a:rPr lang="en-CA" sz="2000" dirty="0"/>
            </a:br>
            <a:endParaRPr lang="en-CA" sz="2000" dirty="0"/>
          </a:p>
          <a:p>
            <a:pPr marL="609600" indent="-609600">
              <a:lnSpc>
                <a:spcPct val="80000"/>
              </a:lnSpc>
              <a:buFontTx/>
              <a:buAutoNum type="alphaUcPeriod"/>
            </a:pPr>
            <a:r>
              <a:rPr lang="en-CA" sz="2000" b="1" dirty="0"/>
              <a:t>REPLICATION –</a:t>
            </a:r>
            <a:r>
              <a:rPr lang="en-CA" sz="2000" dirty="0"/>
              <a:t> (lytic cycle – </a:t>
            </a:r>
            <a:r>
              <a:rPr lang="en-CA" sz="2000" dirty="0" err="1"/>
              <a:t>cycle</a:t>
            </a:r>
            <a:r>
              <a:rPr lang="en-CA" sz="2000" dirty="0"/>
              <a:t> of viral replication) The host cell’s metabolism replicates (copies) the viral DNA/ RNA</a:t>
            </a:r>
            <a:br>
              <a:rPr lang="en-CA" sz="2000" dirty="0"/>
            </a:br>
            <a:endParaRPr lang="en-CA" sz="2000" dirty="0"/>
          </a:p>
          <a:p>
            <a:pPr marL="609600" indent="-609600">
              <a:lnSpc>
                <a:spcPct val="80000"/>
              </a:lnSpc>
              <a:buFontTx/>
              <a:buAutoNum type="alphaUcPeriod"/>
            </a:pPr>
            <a:r>
              <a:rPr lang="en-CA" sz="2000" b="1" dirty="0"/>
              <a:t>ASSEMBLY -</a:t>
            </a:r>
            <a:r>
              <a:rPr lang="en-CA" sz="2000" dirty="0"/>
              <a:t>  New virus particles are assembled inside the host cell</a:t>
            </a:r>
            <a:br>
              <a:rPr lang="en-CA" sz="2000" dirty="0"/>
            </a:br>
            <a:endParaRPr lang="en-US" sz="2000" dirty="0"/>
          </a:p>
          <a:p>
            <a:pPr marL="609600" indent="-609600">
              <a:lnSpc>
                <a:spcPct val="80000"/>
              </a:lnSpc>
              <a:buFontTx/>
              <a:buAutoNum type="alphaUcPeriod"/>
            </a:pPr>
            <a:r>
              <a:rPr lang="en-CA" sz="2000" b="1" dirty="0"/>
              <a:t>LYSIS AND RELEASE -</a:t>
            </a:r>
            <a:r>
              <a:rPr lang="en-CA" sz="2000" dirty="0"/>
              <a:t> The host cell breaks (lyses) open releasing the new virus particles</a:t>
            </a:r>
            <a:r>
              <a:rPr lang="en-US" sz="20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9875">
                                            <p:txEl>
                                              <p:pRg st="0" end="0"/>
                                            </p:txEl>
                                          </p:spTgt>
                                        </p:tgtEl>
                                        <p:attrNameLst>
                                          <p:attrName>style.visibility</p:attrName>
                                        </p:attrNameLst>
                                      </p:cBhvr>
                                      <p:to>
                                        <p:strVal val="visible"/>
                                      </p:to>
                                    </p:set>
                                    <p:anim calcmode="lin" valueType="num">
                                      <p:cBhvr additive="base">
                                        <p:cTn id="7" dur="500" fill="hold"/>
                                        <p:tgtEl>
                                          <p:spTgt spid="7987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987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9875">
                                            <p:txEl>
                                              <p:pRg st="1" end="1"/>
                                            </p:txEl>
                                          </p:spTgt>
                                        </p:tgtEl>
                                        <p:attrNameLst>
                                          <p:attrName>style.visibility</p:attrName>
                                        </p:attrNameLst>
                                      </p:cBhvr>
                                      <p:to>
                                        <p:strVal val="visible"/>
                                      </p:to>
                                    </p:set>
                                    <p:anim calcmode="lin" valueType="num">
                                      <p:cBhvr additive="base">
                                        <p:cTn id="13" dur="500" fill="hold"/>
                                        <p:tgtEl>
                                          <p:spTgt spid="7987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987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9875">
                                            <p:txEl>
                                              <p:pRg st="2" end="2"/>
                                            </p:txEl>
                                          </p:spTgt>
                                        </p:tgtEl>
                                        <p:attrNameLst>
                                          <p:attrName>style.visibility</p:attrName>
                                        </p:attrNameLst>
                                      </p:cBhvr>
                                      <p:to>
                                        <p:strVal val="visible"/>
                                      </p:to>
                                    </p:set>
                                    <p:anim calcmode="lin" valueType="num">
                                      <p:cBhvr additive="base">
                                        <p:cTn id="19" dur="500" fill="hold"/>
                                        <p:tgtEl>
                                          <p:spTgt spid="7987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987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9875">
                                            <p:txEl>
                                              <p:pRg st="3" end="3"/>
                                            </p:txEl>
                                          </p:spTgt>
                                        </p:tgtEl>
                                        <p:attrNameLst>
                                          <p:attrName>style.visibility</p:attrName>
                                        </p:attrNameLst>
                                      </p:cBhvr>
                                      <p:to>
                                        <p:strVal val="visible"/>
                                      </p:to>
                                    </p:set>
                                    <p:anim calcmode="lin" valueType="num">
                                      <p:cBhvr additive="base">
                                        <p:cTn id="25" dur="500" fill="hold"/>
                                        <p:tgtEl>
                                          <p:spTgt spid="79875">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987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79875">
                                            <p:txEl>
                                              <p:pRg st="4" end="4"/>
                                            </p:txEl>
                                          </p:spTgt>
                                        </p:tgtEl>
                                        <p:attrNameLst>
                                          <p:attrName>style.visibility</p:attrName>
                                        </p:attrNameLst>
                                      </p:cBhvr>
                                      <p:to>
                                        <p:strVal val="visible"/>
                                      </p:to>
                                    </p:set>
                                    <p:anim calcmode="lin" valueType="num">
                                      <p:cBhvr additive="base">
                                        <p:cTn id="31" dur="500" fill="hold"/>
                                        <p:tgtEl>
                                          <p:spTgt spid="79875">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9875">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Lytic Cycle Diagram</a:t>
            </a:r>
            <a:endParaRPr lang="en-CA" dirty="0"/>
          </a:p>
        </p:txBody>
      </p:sp>
      <p:pic>
        <p:nvPicPr>
          <p:cNvPr id="41988" name="Picture 4"/>
          <p:cNvPicPr>
            <a:picLocks noGrp="1" noChangeAspect="1" noChangeArrowheads="1"/>
          </p:cNvPicPr>
          <p:nvPr>
            <p:ph idx="1"/>
          </p:nvPr>
        </p:nvPicPr>
        <p:blipFill>
          <a:blip r:embed="rId2"/>
          <a:srcRect/>
          <a:stretch>
            <a:fillRect/>
          </a:stretch>
        </p:blipFill>
        <p:spPr bwMode="auto">
          <a:xfrm>
            <a:off x="533400" y="1524000"/>
            <a:ext cx="8153400" cy="3619500"/>
          </a:xfrm>
          <a:prstGeom prst="rect">
            <a:avLst/>
          </a:prstGeom>
          <a:noFill/>
          <a:ln w="9525">
            <a:noFill/>
            <a:miter lim="800000"/>
            <a:headEnd/>
            <a:tailEnd/>
          </a:ln>
          <a:effectLst/>
        </p:spPr>
      </p:pic>
      <p:sp>
        <p:nvSpPr>
          <p:cNvPr id="7" name="TextBox 6"/>
          <p:cNvSpPr txBox="1"/>
          <p:nvPr/>
        </p:nvSpPr>
        <p:spPr>
          <a:xfrm>
            <a:off x="1219200" y="5143500"/>
            <a:ext cx="7162800" cy="381000"/>
          </a:xfrm>
          <a:prstGeom prst="rect">
            <a:avLst/>
          </a:prstGeom>
          <a:noFill/>
        </p:spPr>
        <p:txBody>
          <a:bodyPr wrap="square" rtlCol="0">
            <a:spAutoFit/>
          </a:bodyPr>
          <a:lstStyle/>
          <a:p>
            <a:r>
              <a:rPr lang="en-CA" dirty="0" smtClean="0"/>
              <a:t>See page 123, figure 4.21 in textbook</a:t>
            </a:r>
            <a:endParaRPr lang="en-CA"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r>
              <a:rPr lang="en-US"/>
              <a:t>Lysogenic Cycle</a:t>
            </a:r>
          </a:p>
        </p:txBody>
      </p:sp>
      <p:sp>
        <p:nvSpPr>
          <p:cNvPr id="80899" name="Rectangle 3"/>
          <p:cNvSpPr>
            <a:spLocks noGrp="1" noChangeArrowheads="1"/>
          </p:cNvSpPr>
          <p:nvPr>
            <p:ph type="body" idx="1"/>
          </p:nvPr>
        </p:nvSpPr>
        <p:spPr>
          <a:xfrm>
            <a:off x="609600" y="1562100"/>
            <a:ext cx="7772400" cy="4000500"/>
          </a:xfrm>
        </p:spPr>
        <p:txBody>
          <a:bodyPr>
            <a:normAutofit fontScale="92500"/>
          </a:bodyPr>
          <a:lstStyle/>
          <a:p>
            <a:pPr>
              <a:lnSpc>
                <a:spcPct val="80000"/>
              </a:lnSpc>
            </a:pPr>
            <a:r>
              <a:rPr lang="en-CA" sz="2400" b="1" dirty="0"/>
              <a:t>Lysogenic cycle – </a:t>
            </a:r>
            <a:r>
              <a:rPr lang="en-CA" sz="2400" dirty="0"/>
              <a:t>Genetic material from the capsid is released into the host cell. The viral DNA becomes part of the host cell’s chromosome as a provirus. The provirus remains inactive but is replicated with the host cell DNA. The newly replicated viral DNA may then be used in the assembly of new virus particles, continuing on in the lytic cycle.</a:t>
            </a:r>
            <a:br>
              <a:rPr lang="en-CA" sz="2400" dirty="0"/>
            </a:br>
            <a:endParaRPr lang="en-CA" sz="2400" dirty="0"/>
          </a:p>
          <a:p>
            <a:pPr>
              <a:lnSpc>
                <a:spcPct val="80000"/>
              </a:lnSpc>
            </a:pPr>
            <a:r>
              <a:rPr lang="en-CA" sz="2400" dirty="0"/>
              <a:t>EXAMPLE: Cold Sores – caused by the herpes simplex virus. The sores appear when the virus is destroying cells, and disappear when the virus is in the provirus stage.</a:t>
            </a:r>
            <a:br>
              <a:rPr lang="en-CA" sz="2400" dirty="0"/>
            </a:br>
            <a:endParaRPr lang="en-CA" sz="2400" b="1" dirty="0"/>
          </a:p>
          <a:p>
            <a:pPr>
              <a:lnSpc>
                <a:spcPct val="80000"/>
              </a:lnSpc>
            </a:pPr>
            <a:r>
              <a:rPr lang="en-CA" sz="2400" b="1" dirty="0"/>
              <a:t>Virus may remain </a:t>
            </a:r>
            <a:r>
              <a:rPr lang="en-CA" sz="2400" b="1" i="1" dirty="0"/>
              <a:t>dormant</a:t>
            </a:r>
            <a:r>
              <a:rPr lang="en-CA" sz="2400" b="1" dirty="0"/>
              <a:t> in the provirus phase for </a:t>
            </a:r>
            <a:r>
              <a:rPr lang="en-CA" sz="2400" b="1" dirty="0" smtClean="0"/>
              <a:t>years – meaning viral outbreaks may be very rare even though the person carries the virus.</a:t>
            </a:r>
            <a:endParaRPr lang="en-US" sz="24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r>
              <a:rPr lang="en-US"/>
              <a:t>Retroviruses</a:t>
            </a:r>
          </a:p>
        </p:txBody>
      </p:sp>
      <p:sp>
        <p:nvSpPr>
          <p:cNvPr id="81923" name="Rectangle 3"/>
          <p:cNvSpPr>
            <a:spLocks noGrp="1" noChangeArrowheads="1"/>
          </p:cNvSpPr>
          <p:nvPr>
            <p:ph type="body" sz="half" idx="1"/>
          </p:nvPr>
        </p:nvSpPr>
        <p:spPr>
          <a:xfrm>
            <a:off x="457200" y="1651000"/>
            <a:ext cx="5181600" cy="3873500"/>
          </a:xfrm>
        </p:spPr>
        <p:txBody>
          <a:bodyPr>
            <a:normAutofit fontScale="92500" lnSpcReduction="10000"/>
          </a:bodyPr>
          <a:lstStyle/>
          <a:p>
            <a:r>
              <a:rPr lang="en-CA" sz="2400" b="1" dirty="0" smtClean="0"/>
              <a:t>Retroviruses</a:t>
            </a:r>
          </a:p>
          <a:p>
            <a:pPr lvl="1"/>
            <a:r>
              <a:rPr lang="en-CA" sz="2000" dirty="0" smtClean="0"/>
              <a:t>Viruses</a:t>
            </a:r>
            <a:r>
              <a:rPr lang="en-CA" sz="2000" dirty="0"/>
              <a:t>, such as the AIDS, human immunodeficiency virus (</a:t>
            </a:r>
            <a:r>
              <a:rPr lang="en-CA" sz="2000" dirty="0" smtClean="0"/>
              <a:t>HIV)</a:t>
            </a:r>
          </a:p>
          <a:p>
            <a:pPr lvl="1"/>
            <a:r>
              <a:rPr lang="en-CA" sz="2000" dirty="0" smtClean="0"/>
              <a:t>Are </a:t>
            </a:r>
            <a:r>
              <a:rPr lang="en-CA" sz="2000" dirty="0"/>
              <a:t>able to transcribe a single strand of RNA into double-stranded DNA using an enzyme called reverse </a:t>
            </a:r>
            <a:r>
              <a:rPr lang="en-CA" sz="2000" dirty="0" smtClean="0"/>
              <a:t>transcriptase</a:t>
            </a:r>
            <a:endParaRPr lang="en-CA" sz="2000" dirty="0" smtClean="0"/>
          </a:p>
          <a:p>
            <a:pPr lvl="1"/>
            <a:r>
              <a:rPr lang="en-CA" sz="2000" dirty="0" smtClean="0"/>
              <a:t>This DNA is incorporated into host genome, and replicated each time the host cell divides</a:t>
            </a:r>
          </a:p>
          <a:p>
            <a:pPr lvl="1"/>
            <a:r>
              <a:rPr lang="en-CA" sz="2000" dirty="0" smtClean="0"/>
              <a:t>This forms new virus particles, which repeat the process</a:t>
            </a:r>
            <a:br>
              <a:rPr lang="en-CA" sz="2000" dirty="0" smtClean="0"/>
            </a:br>
            <a:endParaRPr lang="en-CA" sz="2000" dirty="0" smtClean="0"/>
          </a:p>
          <a:p>
            <a:r>
              <a:rPr lang="en-CA" sz="2200" dirty="0" smtClean="0"/>
              <a:t>Process </a:t>
            </a:r>
            <a:r>
              <a:rPr lang="en-CA" sz="2200" dirty="0"/>
              <a:t>described in Fig. 4.22, page </a:t>
            </a:r>
            <a:r>
              <a:rPr lang="en-CA" sz="2200" dirty="0" smtClean="0"/>
              <a:t>124</a:t>
            </a:r>
            <a:r>
              <a:rPr lang="en-US" sz="2200" dirty="0" smtClean="0"/>
              <a:t> </a:t>
            </a:r>
            <a:endParaRPr lang="en-US" sz="2200" dirty="0"/>
          </a:p>
        </p:txBody>
      </p:sp>
      <p:pic>
        <p:nvPicPr>
          <p:cNvPr id="81924" name="Picture 4"/>
          <p:cNvPicPr>
            <a:picLocks noChangeAspect="1" noChangeArrowheads="1"/>
          </p:cNvPicPr>
          <p:nvPr>
            <p:ph sz="half" idx="2"/>
          </p:nvPr>
        </p:nvPicPr>
        <p:blipFill>
          <a:blip r:embed="rId2"/>
          <a:srcRect l="2016" t="2094" r="3275" b="3665"/>
          <a:stretch>
            <a:fillRect/>
          </a:stretch>
        </p:blipFill>
        <p:spPr>
          <a:xfrm>
            <a:off x="5638800" y="1788583"/>
            <a:ext cx="2971800" cy="2669117"/>
          </a:xfrm>
          <a:noFill/>
          <a:ln/>
        </p:spPr>
      </p:pic>
      <p:sp>
        <p:nvSpPr>
          <p:cNvPr id="81925" name="Text Box 5"/>
          <p:cNvSpPr txBox="1">
            <a:spLocks noChangeArrowheads="1"/>
          </p:cNvSpPr>
          <p:nvPr/>
        </p:nvSpPr>
        <p:spPr bwMode="auto">
          <a:xfrm>
            <a:off x="5638800" y="4533900"/>
            <a:ext cx="2971800" cy="369332"/>
          </a:xfrm>
          <a:prstGeom prst="rect">
            <a:avLst/>
          </a:prstGeom>
          <a:noFill/>
          <a:ln w="12700">
            <a:noFill/>
            <a:miter lim="800000"/>
            <a:headEnd type="none" w="sm" len="sm"/>
            <a:tailEnd type="none" w="sm" len="sm"/>
          </a:ln>
          <a:effectLst/>
        </p:spPr>
        <p:txBody>
          <a:bodyPr wrap="square">
            <a:spAutoFit/>
          </a:bodyPr>
          <a:lstStyle/>
          <a:p>
            <a:pPr>
              <a:spcBef>
                <a:spcPct val="50000"/>
              </a:spcBef>
            </a:pPr>
            <a:r>
              <a:rPr lang="en-US" dirty="0">
                <a:latin typeface="Times New Roman" pitchFamily="18" charset="0"/>
              </a:rPr>
              <a:t>HIV AIDS Virus Particle</a:t>
            </a:r>
          </a:p>
        </p:txBody>
      </p:sp>
      <p:sp>
        <p:nvSpPr>
          <p:cNvPr id="6" name="Rectangle 5"/>
          <p:cNvSpPr/>
          <p:nvPr/>
        </p:nvSpPr>
        <p:spPr>
          <a:xfrm>
            <a:off x="5334000" y="4838700"/>
            <a:ext cx="3581400" cy="646331"/>
          </a:xfrm>
          <a:prstGeom prst="rect">
            <a:avLst/>
          </a:prstGeom>
        </p:spPr>
        <p:txBody>
          <a:bodyPr wrap="square">
            <a:spAutoFit/>
          </a:bodyPr>
          <a:lstStyle/>
          <a:p>
            <a:pPr algn="ctr"/>
            <a:r>
              <a:rPr lang="en-CA" dirty="0" smtClean="0">
                <a:hlinkClick r:id="rId3"/>
              </a:rPr>
              <a:t>http://www.hhmi.org/biointeractive/disease/animations.html</a:t>
            </a:r>
            <a:endParaRPr lang="en-CA"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6 Characteristics of Living Things</a:t>
            </a:r>
            <a:endParaRPr lang="en-CA" dirty="0"/>
          </a:p>
        </p:txBody>
      </p:sp>
      <p:sp>
        <p:nvSpPr>
          <p:cNvPr id="7" name="Content Placeholder 6"/>
          <p:cNvSpPr>
            <a:spLocks noGrp="1"/>
          </p:cNvSpPr>
          <p:nvPr>
            <p:ph sz="half" idx="1"/>
          </p:nvPr>
        </p:nvSpPr>
        <p:spPr>
          <a:xfrm>
            <a:off x="457200" y="1524001"/>
            <a:ext cx="5257800" cy="3585104"/>
          </a:xfrm>
        </p:spPr>
        <p:txBody>
          <a:bodyPr>
            <a:normAutofit lnSpcReduction="10000"/>
          </a:bodyPr>
          <a:lstStyle/>
          <a:p>
            <a:pPr marL="514350" indent="-514350"/>
            <a:r>
              <a:rPr lang="en-CA" dirty="0" smtClean="0"/>
              <a:t>Organized systems made up of one or more cells</a:t>
            </a:r>
          </a:p>
          <a:p>
            <a:pPr marL="952500" lvl="1" indent="-514350"/>
            <a:r>
              <a:rPr lang="en-CA" dirty="0" smtClean="0"/>
              <a:t>Cells make up tissues, tissues make up organs, organs make up systems. Non-living things do not have this level of complexity</a:t>
            </a:r>
          </a:p>
          <a:p>
            <a:pPr marL="514350" indent="-514350"/>
            <a:r>
              <a:rPr lang="en-CA" dirty="0" smtClean="0"/>
              <a:t>Metabolize matter and energy</a:t>
            </a:r>
          </a:p>
          <a:p>
            <a:pPr marL="952500" lvl="1" indent="-514350"/>
            <a:r>
              <a:rPr lang="en-CA" dirty="0" smtClean="0"/>
              <a:t>Chemical reactions require a source of energy – food</a:t>
            </a:r>
          </a:p>
        </p:txBody>
      </p:sp>
      <p:sp>
        <p:nvSpPr>
          <p:cNvPr id="8" name="Content Placeholder 7"/>
          <p:cNvSpPr>
            <a:spLocks noGrp="1"/>
          </p:cNvSpPr>
          <p:nvPr>
            <p:ph sz="half" idx="2"/>
          </p:nvPr>
        </p:nvSpPr>
        <p:spPr>
          <a:xfrm>
            <a:off x="6019800" y="1524001"/>
            <a:ext cx="2667000" cy="3585104"/>
          </a:xfrm>
        </p:spPr>
        <p:txBody>
          <a:bodyPr/>
          <a:lstStyle/>
          <a:p>
            <a:endParaRPr lang="en-C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r>
              <a:rPr lang="en-CA" b="1"/>
              <a:t>MORE ON VIRUSES</a:t>
            </a:r>
            <a:r>
              <a:rPr lang="en-US"/>
              <a:t> </a:t>
            </a:r>
          </a:p>
        </p:txBody>
      </p:sp>
      <p:sp>
        <p:nvSpPr>
          <p:cNvPr id="82947" name="Rectangle 3"/>
          <p:cNvSpPr>
            <a:spLocks noGrp="1" noChangeArrowheads="1"/>
          </p:cNvSpPr>
          <p:nvPr>
            <p:ph type="body" idx="1"/>
          </p:nvPr>
        </p:nvSpPr>
        <p:spPr>
          <a:xfrm>
            <a:off x="685800" y="1714500"/>
            <a:ext cx="7772400" cy="4000500"/>
          </a:xfrm>
        </p:spPr>
        <p:txBody>
          <a:bodyPr>
            <a:normAutofit fontScale="92500"/>
          </a:bodyPr>
          <a:lstStyle/>
          <a:p>
            <a:pPr>
              <a:lnSpc>
                <a:spcPct val="90000"/>
              </a:lnSpc>
            </a:pPr>
            <a:r>
              <a:rPr lang="en-CA" sz="2800" dirty="0"/>
              <a:t>T4 viruses may be used by genetic engineers to copy genes that they are using for their research. </a:t>
            </a:r>
            <a:r>
              <a:rPr lang="en-CA" sz="2800" dirty="0" smtClean="0"/>
              <a:t/>
            </a:r>
            <a:br>
              <a:rPr lang="en-CA" sz="2800" dirty="0" smtClean="0"/>
            </a:br>
            <a:r>
              <a:rPr lang="en-CA" sz="2800" dirty="0" smtClean="0"/>
              <a:t>(</a:t>
            </a:r>
            <a:r>
              <a:rPr lang="en-CA" sz="2800" dirty="0"/>
              <a:t>Fig. 4.23, page 125)</a:t>
            </a:r>
            <a:br>
              <a:rPr lang="en-CA" sz="2800" dirty="0"/>
            </a:br>
            <a:endParaRPr lang="en-CA" sz="2800" dirty="0"/>
          </a:p>
          <a:p>
            <a:pPr>
              <a:lnSpc>
                <a:spcPct val="90000"/>
              </a:lnSpc>
            </a:pPr>
            <a:r>
              <a:rPr lang="en-CA" sz="2800" dirty="0"/>
              <a:t>DNA/ RNA may be either single stranded or double stranded, and either linear or circular.</a:t>
            </a:r>
            <a:br>
              <a:rPr lang="en-CA" sz="2800" dirty="0"/>
            </a:br>
            <a:endParaRPr lang="en-US" sz="2800" dirty="0"/>
          </a:p>
          <a:p>
            <a:pPr>
              <a:lnSpc>
                <a:spcPct val="90000"/>
              </a:lnSpc>
            </a:pPr>
            <a:r>
              <a:rPr lang="en-CA" sz="2800" dirty="0"/>
              <a:t>70% of all viruses are known to be RNA virus, and since RNA replication frequently involves errors, there is a high rate of mutation in RNA viruses</a:t>
            </a:r>
            <a:r>
              <a:rPr lang="en-US" sz="2800" dirty="0"/>
              <a:t>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6 Characteristics of Living Things</a:t>
            </a:r>
            <a:endParaRPr lang="en-CA" dirty="0"/>
          </a:p>
        </p:txBody>
      </p:sp>
      <p:sp>
        <p:nvSpPr>
          <p:cNvPr id="3" name="Content Placeholder 2"/>
          <p:cNvSpPr>
            <a:spLocks noGrp="1"/>
          </p:cNvSpPr>
          <p:nvPr>
            <p:ph sz="half" idx="1"/>
          </p:nvPr>
        </p:nvSpPr>
        <p:spPr>
          <a:xfrm>
            <a:off x="457200" y="1524000"/>
            <a:ext cx="5181600" cy="3924299"/>
          </a:xfrm>
        </p:spPr>
        <p:txBody>
          <a:bodyPr>
            <a:normAutofit fontScale="92500" lnSpcReduction="20000"/>
          </a:bodyPr>
          <a:lstStyle/>
          <a:p>
            <a:pPr marL="514350" indent="-514350"/>
            <a:r>
              <a:rPr lang="en-CA" dirty="0" smtClean="0"/>
              <a:t>Interact with their environment and are homeostatic</a:t>
            </a:r>
          </a:p>
          <a:p>
            <a:pPr marL="952500" lvl="1" indent="-514350"/>
            <a:r>
              <a:rPr lang="en-CA" dirty="0" smtClean="0"/>
              <a:t>“stay the same”  in an environment even though they are exchanging molecules / water from their surroundings</a:t>
            </a:r>
          </a:p>
          <a:p>
            <a:pPr marL="514350" indent="-514350"/>
            <a:r>
              <a:rPr lang="en-CA" dirty="0" smtClean="0"/>
              <a:t>Grow and Develop</a:t>
            </a:r>
          </a:p>
          <a:p>
            <a:pPr marL="952500" lvl="1" indent="-514350"/>
            <a:r>
              <a:rPr lang="en-CA" dirty="0" smtClean="0"/>
              <a:t>Unicellular living things grow, and divide. Multicellular living things grow, develop through the union of eggs and sperm, followed by cell divisions</a:t>
            </a:r>
            <a:endParaRPr lang="en-CA" dirty="0"/>
          </a:p>
        </p:txBody>
      </p:sp>
      <p:pic>
        <p:nvPicPr>
          <p:cNvPr id="2050" name="Picture 2"/>
          <p:cNvPicPr>
            <a:picLocks noGrp="1" noChangeAspect="1" noChangeArrowheads="1"/>
          </p:cNvPicPr>
          <p:nvPr>
            <p:ph sz="half" idx="2"/>
          </p:nvPr>
        </p:nvPicPr>
        <p:blipFill>
          <a:blip r:embed="rId2"/>
          <a:srcRect/>
          <a:stretch>
            <a:fillRect/>
          </a:stretch>
        </p:blipFill>
        <p:spPr bwMode="auto">
          <a:xfrm>
            <a:off x="5715000" y="2143470"/>
            <a:ext cx="2971800" cy="234563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6 Characteristics of Living Things</a:t>
            </a:r>
            <a:endParaRPr lang="en-CA" dirty="0"/>
          </a:p>
        </p:txBody>
      </p:sp>
      <p:sp>
        <p:nvSpPr>
          <p:cNvPr id="3" name="Content Placeholder 2"/>
          <p:cNvSpPr>
            <a:spLocks noGrp="1"/>
          </p:cNvSpPr>
          <p:nvPr>
            <p:ph sz="half" idx="1"/>
          </p:nvPr>
        </p:nvSpPr>
        <p:spPr>
          <a:xfrm>
            <a:off x="457200" y="1524001"/>
            <a:ext cx="5562600" cy="3585104"/>
          </a:xfrm>
        </p:spPr>
        <p:txBody>
          <a:bodyPr>
            <a:normAutofit fontScale="92500" lnSpcReduction="20000"/>
          </a:bodyPr>
          <a:lstStyle/>
          <a:p>
            <a:r>
              <a:rPr lang="en-CA" dirty="0" smtClean="0"/>
              <a:t>Reproduce themselves</a:t>
            </a:r>
          </a:p>
          <a:p>
            <a:pPr lvl="1"/>
            <a:r>
              <a:rPr lang="en-CA" dirty="0" smtClean="0"/>
              <a:t>Only living things can make other living things like themselves. Genetic information being passed on to offspring</a:t>
            </a:r>
          </a:p>
          <a:p>
            <a:r>
              <a:rPr lang="en-CA" dirty="0" smtClean="0"/>
              <a:t>Adapt to their surroundings</a:t>
            </a:r>
          </a:p>
          <a:p>
            <a:pPr lvl="1"/>
            <a:r>
              <a:rPr lang="en-CA" dirty="0" smtClean="0"/>
              <a:t>Have physics feature that make them well suited to the environment in which they live – behaviours for obtaining food, waste transport, motility, reproduction and communications</a:t>
            </a:r>
            <a:endParaRPr lang="en-CA" dirty="0"/>
          </a:p>
        </p:txBody>
      </p:sp>
      <p:pic>
        <p:nvPicPr>
          <p:cNvPr id="3074" name="Picture 2"/>
          <p:cNvPicPr>
            <a:picLocks noGrp="1" noChangeAspect="1" noChangeArrowheads="1"/>
          </p:cNvPicPr>
          <p:nvPr>
            <p:ph sz="half" idx="2"/>
          </p:nvPr>
        </p:nvPicPr>
        <p:blipFill>
          <a:blip r:embed="rId2"/>
          <a:srcRect/>
          <a:stretch>
            <a:fillRect/>
          </a:stretch>
        </p:blipFill>
        <p:spPr bwMode="auto">
          <a:xfrm>
            <a:off x="6144684" y="2360613"/>
            <a:ext cx="2694516" cy="2020887"/>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Road to 6 Kingdom Classification</a:t>
            </a:r>
            <a:endParaRPr lang="en-CA" dirty="0"/>
          </a:p>
        </p:txBody>
      </p:sp>
      <p:sp>
        <p:nvSpPr>
          <p:cNvPr id="3" name="Content Placeholder 2"/>
          <p:cNvSpPr>
            <a:spLocks noGrp="1"/>
          </p:cNvSpPr>
          <p:nvPr>
            <p:ph sz="half" idx="1"/>
          </p:nvPr>
        </p:nvSpPr>
        <p:spPr/>
        <p:txBody>
          <a:bodyPr>
            <a:normAutofit fontScale="77500" lnSpcReduction="20000"/>
          </a:bodyPr>
          <a:lstStyle/>
          <a:p>
            <a:r>
              <a:rPr lang="en-CA" dirty="0" smtClean="0"/>
              <a:t>We often tend to organize things based on physical characteristics</a:t>
            </a:r>
          </a:p>
          <a:p>
            <a:pPr lvl="1"/>
            <a:r>
              <a:rPr lang="en-CA" dirty="0" smtClean="0"/>
              <a:t>Music, clothing, books</a:t>
            </a:r>
          </a:p>
          <a:p>
            <a:pPr lvl="1"/>
            <a:r>
              <a:rPr lang="en-CA" dirty="0" smtClean="0"/>
              <a:t>The groupings reflect the patterns we see in the world around us</a:t>
            </a:r>
            <a:br>
              <a:rPr lang="en-CA" dirty="0" smtClean="0"/>
            </a:br>
            <a:endParaRPr lang="en-CA" dirty="0" smtClean="0"/>
          </a:p>
          <a:p>
            <a:r>
              <a:rPr lang="en-CA" dirty="0" smtClean="0"/>
              <a:t>Aristotle first grouped over 1000 organisms into 2 large kingdoms, then subdivided each into smaller groups</a:t>
            </a:r>
            <a:endParaRPr lang="en-CA" dirty="0"/>
          </a:p>
        </p:txBody>
      </p:sp>
      <p:sp>
        <p:nvSpPr>
          <p:cNvPr id="4" name="Content Placeholder 3"/>
          <p:cNvSpPr>
            <a:spLocks noGrp="1"/>
          </p:cNvSpPr>
          <p:nvPr>
            <p:ph sz="half" idx="2"/>
          </p:nvPr>
        </p:nvSpPr>
        <p:spPr>
          <a:xfrm>
            <a:off x="4648200" y="1524000"/>
            <a:ext cx="4038600" cy="3695699"/>
          </a:xfrm>
        </p:spPr>
        <p:txBody>
          <a:bodyPr>
            <a:normAutofit fontScale="92500" lnSpcReduction="20000"/>
          </a:bodyPr>
          <a:lstStyle/>
          <a:p>
            <a:r>
              <a:rPr lang="en-CA" dirty="0" smtClean="0"/>
              <a:t>1. Kingdom </a:t>
            </a:r>
            <a:r>
              <a:rPr lang="en-CA" dirty="0" err="1" smtClean="0"/>
              <a:t>Animalia</a:t>
            </a:r>
            <a:endParaRPr lang="en-CA" dirty="0" smtClean="0"/>
          </a:p>
          <a:p>
            <a:pPr lvl="1"/>
            <a:r>
              <a:rPr lang="en-CA" dirty="0" smtClean="0"/>
              <a:t>Grouped based on movement: </a:t>
            </a:r>
          </a:p>
          <a:p>
            <a:pPr lvl="2"/>
            <a:r>
              <a:rPr lang="en-CA" dirty="0" smtClean="0"/>
              <a:t>on land</a:t>
            </a:r>
          </a:p>
          <a:p>
            <a:pPr lvl="2"/>
            <a:r>
              <a:rPr lang="en-CA" dirty="0" smtClean="0"/>
              <a:t>in the air </a:t>
            </a:r>
          </a:p>
          <a:p>
            <a:pPr lvl="2"/>
            <a:r>
              <a:rPr lang="en-CA" dirty="0" smtClean="0"/>
              <a:t>in water</a:t>
            </a:r>
            <a:br>
              <a:rPr lang="en-CA" dirty="0" smtClean="0"/>
            </a:br>
            <a:endParaRPr lang="en-CA" dirty="0" smtClean="0"/>
          </a:p>
          <a:p>
            <a:r>
              <a:rPr lang="en-CA" dirty="0" smtClean="0"/>
              <a:t>2. Kingdom Plantae</a:t>
            </a:r>
          </a:p>
          <a:p>
            <a:pPr lvl="1"/>
            <a:r>
              <a:rPr lang="en-CA" dirty="0" smtClean="0"/>
              <a:t>Grouped based on physical characteristics</a:t>
            </a:r>
          </a:p>
          <a:p>
            <a:pPr lvl="2"/>
            <a:r>
              <a:rPr lang="en-CA" dirty="0" smtClean="0"/>
              <a:t>Reproductive structures</a:t>
            </a:r>
          </a:p>
          <a:p>
            <a:pPr lvl="2"/>
            <a:r>
              <a:rPr lang="en-CA" dirty="0" smtClean="0"/>
              <a:t>Types of external tissues</a:t>
            </a:r>
          </a:p>
          <a:p>
            <a:pPr lvl="1"/>
            <a:endParaRPr lang="en-CA" dirty="0" smtClean="0"/>
          </a:p>
          <a:p>
            <a:pPr lvl="1"/>
            <a:endParaRPr lang="en-CA" dirty="0" smtClean="0"/>
          </a:p>
          <a:p>
            <a:pPr lvl="1"/>
            <a:endParaRPr lang="en-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20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20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fade">
                                      <p:cBhvr>
                                        <p:cTn id="16" dur="2000"/>
                                        <p:tgtEl>
                                          <p:spTgt spid="4">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20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fade">
                                      <p:cBhvr>
                                        <p:cTn id="24" dur="2000"/>
                                        <p:tgtEl>
                                          <p:spTgt spid="4">
                                            <p:txEl>
                                              <p:pRg st="5" end="5"/>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2000"/>
                                        <p:tgtEl>
                                          <p:spTgt spid="4">
                                            <p:txEl>
                                              <p:pRg st="6" end="6"/>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
                                            <p:txEl>
                                              <p:pRg st="7" end="7"/>
                                            </p:txEl>
                                          </p:spTgt>
                                        </p:tgtEl>
                                        <p:attrNameLst>
                                          <p:attrName>style.visibility</p:attrName>
                                        </p:attrNameLst>
                                      </p:cBhvr>
                                      <p:to>
                                        <p:strVal val="visible"/>
                                      </p:to>
                                    </p:set>
                                    <p:animEffect transition="in" filter="fade">
                                      <p:cBhvr>
                                        <p:cTn id="30" dur="2000"/>
                                        <p:tgtEl>
                                          <p:spTgt spid="4">
                                            <p:txEl>
                                              <p:pRg st="7" end="7"/>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fade">
                                      <p:cBhvr>
                                        <p:cTn id="33" dur="20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srcRect/>
          <a:stretch>
            <a:fillRect/>
          </a:stretch>
        </p:blipFill>
        <p:spPr bwMode="auto">
          <a:xfrm rot="16200000">
            <a:off x="6865241" y="1906226"/>
            <a:ext cx="2470484" cy="1629833"/>
          </a:xfrm>
          <a:prstGeom prst="rect">
            <a:avLst/>
          </a:prstGeom>
          <a:noFill/>
          <a:ln w="9525">
            <a:noFill/>
            <a:miter lim="800000"/>
            <a:headEnd/>
            <a:tailEnd/>
          </a:ln>
          <a:effectLst/>
        </p:spPr>
      </p:pic>
      <p:sp>
        <p:nvSpPr>
          <p:cNvPr id="2" name="Title 1"/>
          <p:cNvSpPr>
            <a:spLocks noGrp="1"/>
          </p:cNvSpPr>
          <p:nvPr>
            <p:ph type="title"/>
          </p:nvPr>
        </p:nvSpPr>
        <p:spPr/>
        <p:txBody>
          <a:bodyPr/>
          <a:lstStyle/>
          <a:p>
            <a:r>
              <a:rPr lang="en-CA" dirty="0" smtClean="0"/>
              <a:t>Road to 6 Kingdoms</a:t>
            </a:r>
            <a:endParaRPr lang="en-CA" dirty="0"/>
          </a:p>
        </p:txBody>
      </p:sp>
      <p:sp>
        <p:nvSpPr>
          <p:cNvPr id="3" name="Content Placeholder 2"/>
          <p:cNvSpPr>
            <a:spLocks noGrp="1"/>
          </p:cNvSpPr>
          <p:nvPr>
            <p:ph sz="half" idx="1"/>
          </p:nvPr>
        </p:nvSpPr>
        <p:spPr/>
        <p:txBody>
          <a:bodyPr/>
          <a:lstStyle/>
          <a:p>
            <a:r>
              <a:rPr lang="en-CA" dirty="0" smtClean="0"/>
              <a:t>3. Kingdom </a:t>
            </a:r>
            <a:r>
              <a:rPr lang="en-CA" dirty="0" err="1" smtClean="0"/>
              <a:t>Protista</a:t>
            </a:r>
            <a:endParaRPr lang="en-CA" dirty="0" smtClean="0"/>
          </a:p>
          <a:p>
            <a:pPr lvl="1"/>
            <a:r>
              <a:rPr lang="en-CA" dirty="0" smtClean="0"/>
              <a:t>Discovery of micro-organisms forced scientists to reconsider Aristotle’s system of classification</a:t>
            </a:r>
          </a:p>
          <a:p>
            <a:pPr lvl="1"/>
            <a:r>
              <a:rPr lang="en-CA" dirty="0" smtClean="0"/>
              <a:t>Some organisms move like animals, but photosynthesize like plants</a:t>
            </a:r>
            <a:endParaRPr lang="en-CA" dirty="0"/>
          </a:p>
        </p:txBody>
      </p:sp>
      <p:pic>
        <p:nvPicPr>
          <p:cNvPr id="1026" name="Picture 2"/>
          <p:cNvPicPr>
            <a:picLocks noGrp="1" noChangeAspect="1" noChangeArrowheads="1"/>
          </p:cNvPicPr>
          <p:nvPr>
            <p:ph sz="half" idx="2"/>
          </p:nvPr>
        </p:nvPicPr>
        <p:blipFill>
          <a:blip r:embed="rId3"/>
          <a:srcRect/>
          <a:stretch>
            <a:fillRect/>
          </a:stretch>
        </p:blipFill>
        <p:spPr bwMode="auto">
          <a:xfrm>
            <a:off x="4572000" y="1694342"/>
            <a:ext cx="2590800" cy="1772758"/>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a:srcRect/>
          <a:stretch>
            <a:fillRect/>
          </a:stretch>
        </p:blipFill>
        <p:spPr bwMode="auto">
          <a:xfrm>
            <a:off x="4800600" y="3771900"/>
            <a:ext cx="2589545" cy="167496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Road to 6 Kingdoms</a:t>
            </a:r>
            <a:endParaRPr lang="en-CA" dirty="0"/>
          </a:p>
        </p:txBody>
      </p:sp>
      <p:sp>
        <p:nvSpPr>
          <p:cNvPr id="3" name="Content Placeholder 2"/>
          <p:cNvSpPr>
            <a:spLocks noGrp="1"/>
          </p:cNvSpPr>
          <p:nvPr>
            <p:ph sz="half" idx="1"/>
          </p:nvPr>
        </p:nvSpPr>
        <p:spPr/>
        <p:txBody>
          <a:bodyPr/>
          <a:lstStyle/>
          <a:p>
            <a:r>
              <a:rPr lang="en-CA" dirty="0" smtClean="0"/>
              <a:t>4. Kingdom Fungi</a:t>
            </a:r>
          </a:p>
          <a:p>
            <a:pPr lvl="1"/>
            <a:r>
              <a:rPr lang="en-CA" dirty="0" smtClean="0"/>
              <a:t>Were originally included in the plant kingdom</a:t>
            </a:r>
          </a:p>
          <a:p>
            <a:pPr lvl="1"/>
            <a:r>
              <a:rPr lang="en-CA" dirty="0" smtClean="0"/>
              <a:t>Were placed in their own kingdom because they do not photosynthesize, and absorb nutrients from their environment</a:t>
            </a:r>
          </a:p>
          <a:p>
            <a:pPr lvl="1"/>
            <a:endParaRPr lang="en-CA" dirty="0"/>
          </a:p>
        </p:txBody>
      </p:sp>
      <p:pic>
        <p:nvPicPr>
          <p:cNvPr id="1026" name="Picture 2"/>
          <p:cNvPicPr>
            <a:picLocks noGrp="1" noChangeAspect="1" noChangeArrowheads="1"/>
          </p:cNvPicPr>
          <p:nvPr>
            <p:ph sz="half" idx="2"/>
          </p:nvPr>
        </p:nvPicPr>
        <p:blipFill>
          <a:blip r:embed="rId2"/>
          <a:srcRect/>
          <a:stretch>
            <a:fillRect/>
          </a:stretch>
        </p:blipFill>
        <p:spPr bwMode="auto">
          <a:xfrm>
            <a:off x="5440297" y="1524000"/>
            <a:ext cx="2454406" cy="35845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iology 3201">
  <a:themeElements>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Quadran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Quadrant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Quadrant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Quadrant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Quadrant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Quadrant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Quadrant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Quadrant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Quadrant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Biology 3201</Template>
  <TotalTime>1459</TotalTime>
  <Words>1636</Words>
  <Application>Microsoft Office PowerPoint</Application>
  <PresentationFormat>On-screen Show (16:10)</PresentationFormat>
  <Paragraphs>235</Paragraphs>
  <Slides>40</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Biology 3201</vt:lpstr>
      <vt:lpstr>Organization Chart</vt:lpstr>
      <vt:lpstr>UNIT 2 BIODIVERSITY</vt:lpstr>
      <vt:lpstr>Characteristics of Life</vt:lpstr>
      <vt:lpstr>Thinking Lab</vt:lpstr>
      <vt:lpstr>6 Characteristics of Living Things</vt:lpstr>
      <vt:lpstr>6 Characteristics of Living Things</vt:lpstr>
      <vt:lpstr>6 Characteristics of Living Things</vt:lpstr>
      <vt:lpstr>Road to 6 Kingdom Classification</vt:lpstr>
      <vt:lpstr>Road to 6 Kingdoms</vt:lpstr>
      <vt:lpstr>Road to 6 Kingdoms</vt:lpstr>
      <vt:lpstr>Road to 6 Kingdoms</vt:lpstr>
      <vt:lpstr>The Three Domains</vt:lpstr>
      <vt:lpstr>Slide 12</vt:lpstr>
      <vt:lpstr>Naming and Classifying Organisms</vt:lpstr>
      <vt:lpstr>Naming Organisms</vt:lpstr>
      <vt:lpstr>Hierarchy of Groups</vt:lpstr>
      <vt:lpstr>Hierarchical Classification – The Pneumonic</vt:lpstr>
      <vt:lpstr>Domestic Dog</vt:lpstr>
      <vt:lpstr>Humans</vt:lpstr>
      <vt:lpstr>Binomial Nomenclature</vt:lpstr>
      <vt:lpstr>Binomial Nomenclature Examples</vt:lpstr>
      <vt:lpstr>Common Names</vt:lpstr>
      <vt:lpstr>Benefit of Universal Naming</vt:lpstr>
      <vt:lpstr>Dichotomous Keys</vt:lpstr>
      <vt:lpstr>Today’s Classification Schemes</vt:lpstr>
      <vt:lpstr>Evidence: Fossil Record</vt:lpstr>
      <vt:lpstr>Evidence: Anatomy</vt:lpstr>
      <vt:lpstr>Evidence: Biochemical</vt:lpstr>
      <vt:lpstr>Evidence: Embryology</vt:lpstr>
      <vt:lpstr>Haekel’s Embryo Drawings</vt:lpstr>
      <vt:lpstr>Evidence: DNA / RNA Analysis</vt:lpstr>
      <vt:lpstr>Phylogeny &amp; Cladistics</vt:lpstr>
      <vt:lpstr>Phylogenetic Trees</vt:lpstr>
      <vt:lpstr>Phylogenetic Tree of Life</vt:lpstr>
      <vt:lpstr>Viruses</vt:lpstr>
      <vt:lpstr>Why Viruses are non-living</vt:lpstr>
      <vt:lpstr>Lytic Cycle (Viral Replication)</vt:lpstr>
      <vt:lpstr>Lytic Cycle Diagram</vt:lpstr>
      <vt:lpstr>Lysogenic Cycle</vt:lpstr>
      <vt:lpstr>Retroviruses</vt:lpstr>
      <vt:lpstr>MORE ON VIRUSES </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BIODIVERSITY</dc:title>
  <dc:creator>Scott Oosterom</dc:creator>
  <cp:lastModifiedBy>Scott Oosterom</cp:lastModifiedBy>
  <cp:revision>16</cp:revision>
  <dcterms:created xsi:type="dcterms:W3CDTF">2008-11-14T13:03:06Z</dcterms:created>
  <dcterms:modified xsi:type="dcterms:W3CDTF">2008-11-21T05:05:28Z</dcterms:modified>
</cp:coreProperties>
</file>