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9"/>
  </p:notesMasterIdLst>
  <p:sldIdLst>
    <p:sldId id="256" r:id="rId2"/>
    <p:sldId id="257" r:id="rId3"/>
    <p:sldId id="258" r:id="rId4"/>
    <p:sldId id="260" r:id="rId5"/>
    <p:sldId id="259"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charset="0"/>
        <a:ea typeface="+mn-ea"/>
        <a:cs typeface="+mn-cs"/>
      </a:defRPr>
    </a:lvl1pPr>
    <a:lvl2pPr marL="457200" algn="l" rtl="0" eaLnBrk="0" fontAlgn="base" hangingPunct="0">
      <a:spcBef>
        <a:spcPct val="0"/>
      </a:spcBef>
      <a:spcAft>
        <a:spcPct val="0"/>
      </a:spcAft>
      <a:defRPr kern="1200">
        <a:solidFill>
          <a:schemeClr val="tx1"/>
        </a:solidFill>
        <a:latin typeface="Times New Roman" charset="0"/>
        <a:ea typeface="+mn-ea"/>
        <a:cs typeface="+mn-cs"/>
      </a:defRPr>
    </a:lvl2pPr>
    <a:lvl3pPr marL="914400" algn="l" rtl="0" eaLnBrk="0" fontAlgn="base" hangingPunct="0">
      <a:spcBef>
        <a:spcPct val="0"/>
      </a:spcBef>
      <a:spcAft>
        <a:spcPct val="0"/>
      </a:spcAft>
      <a:defRPr kern="1200">
        <a:solidFill>
          <a:schemeClr val="tx1"/>
        </a:solidFill>
        <a:latin typeface="Times New Roman" charset="0"/>
        <a:ea typeface="+mn-ea"/>
        <a:cs typeface="+mn-cs"/>
      </a:defRPr>
    </a:lvl3pPr>
    <a:lvl4pPr marL="1371600" algn="l" rtl="0" eaLnBrk="0" fontAlgn="base" hangingPunct="0">
      <a:spcBef>
        <a:spcPct val="0"/>
      </a:spcBef>
      <a:spcAft>
        <a:spcPct val="0"/>
      </a:spcAft>
      <a:defRPr kern="1200">
        <a:solidFill>
          <a:schemeClr val="tx1"/>
        </a:solidFill>
        <a:latin typeface="Times New Roman" charset="0"/>
        <a:ea typeface="+mn-ea"/>
        <a:cs typeface="+mn-cs"/>
      </a:defRPr>
    </a:lvl4pPr>
    <a:lvl5pPr marL="1828800" algn="l" rtl="0" eaLnBrk="0" fontAlgn="base" hangingPunct="0">
      <a:spcBef>
        <a:spcPct val="0"/>
      </a:spcBef>
      <a:spcAft>
        <a:spcPct val="0"/>
      </a:spcAft>
      <a:defRPr kern="1200">
        <a:solidFill>
          <a:schemeClr val="tx1"/>
        </a:solidFill>
        <a:latin typeface="Times New Roman" charset="0"/>
        <a:ea typeface="+mn-ea"/>
        <a:cs typeface="+mn-cs"/>
      </a:defRPr>
    </a:lvl5pPr>
    <a:lvl6pPr marL="2286000" algn="l" defTabSz="914400" rtl="0" eaLnBrk="1" latinLnBrk="0" hangingPunct="1">
      <a:defRPr kern="1200">
        <a:solidFill>
          <a:schemeClr val="tx1"/>
        </a:solidFill>
        <a:latin typeface="Times New Roman" charset="0"/>
        <a:ea typeface="+mn-ea"/>
        <a:cs typeface="+mn-cs"/>
      </a:defRPr>
    </a:lvl6pPr>
    <a:lvl7pPr marL="2743200" algn="l" defTabSz="914400" rtl="0" eaLnBrk="1" latinLnBrk="0" hangingPunct="1">
      <a:defRPr kern="1200">
        <a:solidFill>
          <a:schemeClr val="tx1"/>
        </a:solidFill>
        <a:latin typeface="Times New Roman" charset="0"/>
        <a:ea typeface="+mn-ea"/>
        <a:cs typeface="+mn-cs"/>
      </a:defRPr>
    </a:lvl7pPr>
    <a:lvl8pPr marL="3200400" algn="l" defTabSz="914400" rtl="0" eaLnBrk="1" latinLnBrk="0" hangingPunct="1">
      <a:defRPr kern="1200">
        <a:solidFill>
          <a:schemeClr val="tx1"/>
        </a:solidFill>
        <a:latin typeface="Times New Roman" charset="0"/>
        <a:ea typeface="+mn-ea"/>
        <a:cs typeface="+mn-cs"/>
      </a:defRPr>
    </a:lvl8pPr>
    <a:lvl9pPr marL="3657600" algn="l" defTabSz="914400" rtl="0" eaLnBrk="1" latinLnBrk="0" hangingPunct="1">
      <a:defRPr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265" autoAdjust="0"/>
    <p:restoredTop sz="94660"/>
  </p:normalViewPr>
  <p:slideViewPr>
    <p:cSldViewPr>
      <p:cViewPr varScale="1">
        <p:scale>
          <a:sx n="77" d="100"/>
          <a:sy n="77" d="100"/>
        </p:scale>
        <p:origin x="-105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81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409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326E4074-ADF1-43CD-8E40-B55B57CA08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w="12700">
            <a:noFill/>
            <a:miter lim="800000"/>
            <a:headEnd/>
            <a:tailEnd/>
          </a:ln>
          <a:effectLst/>
        </p:spPr>
        <p:txBody>
          <a:bodyPr wrap="none" anchor="ctr"/>
          <a:lstStyle/>
          <a:p>
            <a:pPr algn="ctr" eaLnBrk="1" hangingPunct="1">
              <a:defRPr/>
            </a:pPr>
            <a:endParaRPr lang="en-US" sz="2400"/>
          </a:p>
        </p:txBody>
      </p:sp>
      <p:grpSp>
        <p:nvGrpSpPr>
          <p:cNvPr id="5" name="Group 8"/>
          <p:cNvGrpSpPr>
            <a:grpSpLocks/>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p>
              <a:pPr algn="ctr" eaLnBrk="1" hangingPunct="1">
                <a:defRPr/>
              </a:pPr>
              <a:endParaRPr lang="en-US" sz="2400"/>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p>
              <a:pPr algn="ctr" eaLnBrk="1" hangingPunct="1">
                <a:defRPr/>
              </a:pPr>
              <a:endParaRPr lang="en-US" sz="2400"/>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p>
              <a:pPr algn="ctr" eaLnBrk="1" hangingPunct="1">
                <a:defRPr/>
              </a:pPr>
              <a:endParaRPr lang="en-US" sz="2400"/>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p>
              <a:pPr algn="ctr" eaLnBrk="1" hangingPunct="1">
                <a:defRPr/>
              </a:pPr>
              <a:endParaRPr lang="en-US" sz="2400"/>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ffectLst/>
          </p:spPr>
          <p:txBody>
            <a:bodyPr/>
            <a:lstStyle/>
            <a:p>
              <a:pPr>
                <a:defRPr/>
              </a:pPr>
              <a:endParaRPr lang="en-CA"/>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p>
              <a:pPr algn="ctr" eaLnBrk="1" hangingPunct="1">
                <a:defRPr/>
              </a:pPr>
              <a:endParaRPr lang="en-US" sz="2400"/>
            </a:p>
          </p:txBody>
        </p:sp>
      </p:grpSp>
      <p:sp>
        <p:nvSpPr>
          <p:cNvPr id="9219" name="Rectangle 3"/>
          <p:cNvSpPr>
            <a:spLocks noGrp="1" noChangeArrowheads="1"/>
          </p:cNvSpPr>
          <p:nvPr>
            <p:ph type="ctrTitle"/>
          </p:nvPr>
        </p:nvSpPr>
        <p:spPr>
          <a:xfrm>
            <a:off x="762000" y="1371600"/>
            <a:ext cx="7696200" cy="2057400"/>
          </a:xfrm>
        </p:spPr>
        <p:txBody>
          <a:bodyPr/>
          <a:lstStyle>
            <a:lvl1pPr>
              <a:defRPr sz="5400"/>
            </a:lvl1pPr>
          </a:lstStyle>
          <a:p>
            <a:r>
              <a:rPr lang="en-US"/>
              <a:t>Click to edit Master title style</a:t>
            </a:r>
          </a:p>
        </p:txBody>
      </p:sp>
      <p:sp>
        <p:nvSpPr>
          <p:cNvPr id="9220"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r>
              <a:rPr lang="en-US"/>
              <a:t>Click to edit Master subtitle style</a:t>
            </a:r>
          </a:p>
        </p:txBody>
      </p:sp>
      <p:sp>
        <p:nvSpPr>
          <p:cNvPr id="12" name="Rectangle 5"/>
          <p:cNvSpPr>
            <a:spLocks noGrp="1" noChangeArrowheads="1"/>
          </p:cNvSpPr>
          <p:nvPr>
            <p:ph type="dt" sz="half" idx="10"/>
          </p:nvPr>
        </p:nvSpPr>
        <p:spPr>
          <a:xfrm>
            <a:off x="457200" y="6248400"/>
            <a:ext cx="2133600" cy="457200"/>
          </a:xfrm>
        </p:spPr>
        <p:txBody>
          <a:bodyPr/>
          <a:lstStyle>
            <a:lvl1pPr>
              <a:defRPr smtClean="0"/>
            </a:lvl1pPr>
          </a:lstStyle>
          <a:p>
            <a:pPr>
              <a:defRPr/>
            </a:pPr>
            <a:endParaRPr lang="en-US"/>
          </a:p>
        </p:txBody>
      </p:sp>
      <p:sp>
        <p:nvSpPr>
          <p:cNvPr id="13" name="Rectangle 6"/>
          <p:cNvSpPr>
            <a:spLocks noGrp="1" noChangeArrowheads="1"/>
          </p:cNvSpPr>
          <p:nvPr>
            <p:ph type="ftr" sz="quarter" idx="11"/>
          </p:nvPr>
        </p:nvSpPr>
        <p:spPr/>
        <p:txBody>
          <a:bodyPr/>
          <a:lstStyle>
            <a:lvl1pPr>
              <a:defRPr smtClean="0"/>
            </a:lvl1pPr>
          </a:lstStyle>
          <a:p>
            <a:pPr>
              <a:defRPr/>
            </a:pPr>
            <a:endParaRPr lang="en-US"/>
          </a:p>
        </p:txBody>
      </p:sp>
      <p:sp>
        <p:nvSpPr>
          <p:cNvPr id="14" name="Rectangle 7"/>
          <p:cNvSpPr>
            <a:spLocks noGrp="1" noChangeArrowheads="1"/>
          </p:cNvSpPr>
          <p:nvPr>
            <p:ph type="sldNum" sz="quarter" idx="12"/>
          </p:nvPr>
        </p:nvSpPr>
        <p:spPr>
          <a:xfrm>
            <a:off x="6553200" y="6248400"/>
            <a:ext cx="2133600" cy="457200"/>
          </a:xfrm>
        </p:spPr>
        <p:txBody>
          <a:bodyPr/>
          <a:lstStyle>
            <a:lvl1pPr>
              <a:defRPr b="1" smtClean="0"/>
            </a:lvl1pPr>
          </a:lstStyle>
          <a:p>
            <a:pPr>
              <a:defRPr/>
            </a:pPr>
            <a:fld id="{D9998B7A-1509-4407-9521-27622CCB5BD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877A5-67C3-4297-8BCA-59DFAEFEFE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92A9E8-024F-4D72-AF06-2F06FD6DF11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5209A9-DD49-428C-8941-975AA2897D2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828800"/>
            <a:ext cx="4038600" cy="2074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4056063"/>
            <a:ext cx="4038600" cy="2074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071A41-DA4B-41BC-A614-5DFE3B7273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6FCFA-30BB-4197-A602-BA816C72FC1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B3CBF-981B-48B2-8E75-A4D56692B44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B2B7BC-FFDE-4000-9335-16DC52BA02B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06C75C-9540-487F-8041-578073C863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B4A5A0-2A0C-4B0F-9475-23BA5BF603B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F9B56-CA86-468A-994F-CFB5860363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5D4386-1DE0-4F60-88FF-6244D414FC7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CE44BC-72CE-49D4-A1EF-4FC475B86C2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533400"/>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828800"/>
            <a:ext cx="8229600" cy="4302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atin typeface="Arial" charset="0"/>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charset="0"/>
              </a:defRPr>
            </a:lvl1pPr>
          </a:lstStyle>
          <a:p>
            <a:pPr>
              <a:defRPr/>
            </a:pPr>
            <a:endParaRPr lang="en-US"/>
          </a:p>
        </p:txBody>
      </p:sp>
      <p:sp>
        <p:nvSpPr>
          <p:cNvPr id="8198"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charset="0"/>
              </a:defRPr>
            </a:lvl1pPr>
          </a:lstStyle>
          <a:p>
            <a:pPr>
              <a:defRPr/>
            </a:pPr>
            <a:fld id="{9425C423-5B93-40F8-BC15-FB3C0C560B79}" type="slidenum">
              <a:rPr lang="en-US"/>
              <a:pPr>
                <a:defRPr/>
              </a:pPr>
              <a:t>‹#›</a:t>
            </a:fld>
            <a:endParaRPr lang="en-US"/>
          </a:p>
        </p:txBody>
      </p:sp>
      <p:grpSp>
        <p:nvGrpSpPr>
          <p:cNvPr id="4103" name="Group 7"/>
          <p:cNvGrpSpPr>
            <a:grpSpLocks/>
          </p:cNvGrpSpPr>
          <p:nvPr/>
        </p:nvGrpSpPr>
        <p:grpSpPr bwMode="auto">
          <a:xfrm>
            <a:off x="279400" y="152400"/>
            <a:ext cx="8686800" cy="1600200"/>
            <a:chOff x="176" y="96"/>
            <a:chExt cx="5472" cy="1008"/>
          </a:xfrm>
        </p:grpSpPr>
        <p:sp>
          <p:nvSpPr>
            <p:cNvPr id="8200" name="Line 8"/>
            <p:cNvSpPr>
              <a:spLocks noChangeShapeType="1"/>
            </p:cNvSpPr>
            <p:nvPr/>
          </p:nvSpPr>
          <p:spPr bwMode="auto">
            <a:xfrm flipH="1">
              <a:off x="288" y="1104"/>
              <a:ext cx="5232" cy="0"/>
            </a:xfrm>
            <a:prstGeom prst="line">
              <a:avLst/>
            </a:prstGeom>
            <a:noFill/>
            <a:ln w="12700">
              <a:solidFill>
                <a:schemeClr val="tx1"/>
              </a:solidFill>
              <a:round/>
              <a:headEnd/>
              <a:tailEnd/>
            </a:ln>
            <a:effectLst/>
          </p:spPr>
          <p:txBody>
            <a:bodyPr/>
            <a:lstStyle/>
            <a:p>
              <a:pPr>
                <a:defRPr/>
              </a:pPr>
              <a:endParaRPr lang="en-CA"/>
            </a:p>
          </p:txBody>
        </p:sp>
        <p:sp>
          <p:nvSpPr>
            <p:cNvPr id="8201"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p>
              <a:pPr algn="ctr" eaLnBrk="1" hangingPunct="1">
                <a:defRPr/>
              </a:pPr>
              <a:endParaRPr lang="en-US" sz="2400"/>
            </a:p>
          </p:txBody>
        </p:sp>
        <p:sp>
          <p:nvSpPr>
            <p:cNvPr id="8202"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p>
              <a:pPr algn="ctr" eaLnBrk="1" hangingPunct="1">
                <a:defRPr/>
              </a:pPr>
              <a:endParaRPr lang="en-US" sz="2400"/>
            </a:p>
          </p:txBody>
        </p:sp>
        <p:sp>
          <p:nvSpPr>
            <p:cNvPr id="8203"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p>
              <a:pPr algn="ctr" eaLnBrk="1" hangingPunct="1">
                <a:defRPr/>
              </a:pPr>
              <a:endParaRPr lang="en-US" sz="2400"/>
            </a:p>
          </p:txBody>
        </p:sp>
        <p:sp>
          <p:nvSpPr>
            <p:cNvPr id="8204"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p>
              <a:pPr algn="ctr" eaLnBrk="1" hangingPunct="1">
                <a:defRPr/>
              </a:pPr>
              <a:endParaRPr lang="en-US" sz="2400"/>
            </a:p>
          </p:txBody>
        </p:sp>
      </p:grpSp>
    </p:spTree>
  </p:cSld>
  <p:clrMap bg1="lt1" tx1="dk1" bg2="lt2" tx2="dk2" accent1="accent1" accent2="accent2" accent3="accent3" accent4="accent4" accent5="accent5" accent6="accent6" hlink="hlink" folHlink="folHlink"/>
  <p:sldLayoutIdLst>
    <p:sldLayoutId id="214748368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notes.scottoosterom.c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n-US" smtClean="0"/>
              <a:t>Chapter 7</a:t>
            </a:r>
            <a:br>
              <a:rPr lang="en-US" smtClean="0"/>
            </a:br>
            <a:r>
              <a:rPr lang="en-US" smtClean="0"/>
              <a:t>Population Dynamics</a:t>
            </a:r>
          </a:p>
        </p:txBody>
      </p:sp>
      <p:sp>
        <p:nvSpPr>
          <p:cNvPr id="6147" name="Rectangle 3"/>
          <p:cNvSpPr>
            <a:spLocks noGrp="1" noChangeArrowheads="1"/>
          </p:cNvSpPr>
          <p:nvPr>
            <p:ph type="subTitle" idx="1"/>
          </p:nvPr>
        </p:nvSpPr>
        <p:spPr/>
        <p:txBody>
          <a:bodyPr/>
          <a:lstStyle/>
          <a:p>
            <a:pPr eaLnBrk="1" hangingPunct="1"/>
            <a:r>
              <a:rPr lang="en-US" smtClean="0"/>
              <a:t>Biology 2201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smtClean="0"/>
              <a:t>Secondary Succession</a:t>
            </a:r>
          </a:p>
        </p:txBody>
      </p:sp>
      <p:sp>
        <p:nvSpPr>
          <p:cNvPr id="2053" name="Rectangle 3"/>
          <p:cNvSpPr>
            <a:spLocks noGrp="1" noChangeArrowheads="1"/>
          </p:cNvSpPr>
          <p:nvPr>
            <p:ph type="body" sz="half" idx="1"/>
          </p:nvPr>
        </p:nvSpPr>
        <p:spPr>
          <a:xfrm>
            <a:off x="457200" y="1828800"/>
            <a:ext cx="5029200" cy="4302125"/>
          </a:xfrm>
        </p:spPr>
        <p:txBody>
          <a:bodyPr/>
          <a:lstStyle/>
          <a:p>
            <a:pPr eaLnBrk="1" hangingPunct="1"/>
            <a:r>
              <a:rPr lang="en-US" sz="2800" smtClean="0"/>
              <a:t>The redevelopment of a previously existing community after a disturbance</a:t>
            </a:r>
          </a:p>
          <a:p>
            <a:pPr eaLnBrk="1" hangingPunct="1"/>
            <a:r>
              <a:rPr lang="en-US" sz="2800" smtClean="0"/>
              <a:t>Since disturbances are common, secondary succession is always found going on somewhere</a:t>
            </a:r>
          </a:p>
        </p:txBody>
      </p:sp>
      <p:graphicFrame>
        <p:nvGraphicFramePr>
          <p:cNvPr id="2050" name="Object 4"/>
          <p:cNvGraphicFramePr>
            <a:graphicFrameLocks noChangeAspect="1"/>
          </p:cNvGraphicFramePr>
          <p:nvPr>
            <p:ph sz="quarter" idx="2"/>
          </p:nvPr>
        </p:nvGraphicFramePr>
        <p:xfrm>
          <a:off x="5562600" y="1828800"/>
          <a:ext cx="3148013" cy="2360613"/>
        </p:xfrm>
        <a:graphic>
          <a:graphicData uri="http://schemas.openxmlformats.org/presentationml/2006/ole">
            <p:oleObj spid="_x0000_s2050" name="Photo Editor Photo" r:id="rId3" imgW="7621064" imgH="5714286" progId="MSPhotoEd.3">
              <p:embed/>
            </p:oleObj>
          </a:graphicData>
        </a:graphic>
      </p:graphicFrame>
      <p:graphicFrame>
        <p:nvGraphicFramePr>
          <p:cNvPr id="2051" name="Object 5"/>
          <p:cNvGraphicFramePr>
            <a:graphicFrameLocks noChangeAspect="1"/>
          </p:cNvGraphicFramePr>
          <p:nvPr>
            <p:ph sz="quarter" idx="3"/>
          </p:nvPr>
        </p:nvGraphicFramePr>
        <p:xfrm>
          <a:off x="5562600" y="4343400"/>
          <a:ext cx="3200400" cy="2301875"/>
        </p:xfrm>
        <a:graphic>
          <a:graphicData uri="http://schemas.openxmlformats.org/presentationml/2006/ole">
            <p:oleObj spid="_x0000_s2051" name="Photo Editor Photo" r:id="rId4" imgW="24533333" imgH="18285714" progId="MSPhotoEd.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Primary Succession I</a:t>
            </a:r>
          </a:p>
        </p:txBody>
      </p:sp>
      <p:sp>
        <p:nvSpPr>
          <p:cNvPr id="14339" name="Rectangle 3"/>
          <p:cNvSpPr>
            <a:spLocks noGrp="1" noChangeArrowheads="1"/>
          </p:cNvSpPr>
          <p:nvPr>
            <p:ph type="body" idx="1"/>
          </p:nvPr>
        </p:nvSpPr>
        <p:spPr>
          <a:xfrm>
            <a:off x="457200" y="1828800"/>
            <a:ext cx="8229600" cy="5029200"/>
          </a:xfrm>
        </p:spPr>
        <p:txBody>
          <a:bodyPr/>
          <a:lstStyle/>
          <a:p>
            <a:pPr eaLnBrk="1" hangingPunct="1"/>
            <a:r>
              <a:rPr lang="en-US" smtClean="0"/>
              <a:t>Occurs on newly formed volcanic islands and areas left bare from receding glaciers</a:t>
            </a:r>
          </a:p>
          <a:p>
            <a:pPr eaLnBrk="1" hangingPunct="1"/>
            <a:r>
              <a:rPr lang="en-US" smtClean="0"/>
              <a:t>Soil has not yet formed and the only organisms present may be prokaryotes</a:t>
            </a:r>
          </a:p>
          <a:p>
            <a:pPr eaLnBrk="1" hangingPunct="1"/>
            <a:r>
              <a:rPr lang="en-US" smtClean="0"/>
              <a:t>First eukaryotes to arrive are usually lichens, which are carried by wind and can grow on bare rock</a:t>
            </a:r>
          </a:p>
          <a:p>
            <a:pPr eaLnBrk="1" hangingPunct="1"/>
            <a:r>
              <a:rPr lang="en-US" smtClean="0"/>
              <a:t>Their growth leads to breakdown of the rock and the eventual formation of soil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Primary Succession II</a:t>
            </a:r>
          </a:p>
        </p:txBody>
      </p:sp>
      <p:sp>
        <p:nvSpPr>
          <p:cNvPr id="15363" name="Rectangle 3"/>
          <p:cNvSpPr>
            <a:spLocks noGrp="1" noChangeArrowheads="1"/>
          </p:cNvSpPr>
          <p:nvPr>
            <p:ph type="body" idx="1"/>
          </p:nvPr>
        </p:nvSpPr>
        <p:spPr/>
        <p:txBody>
          <a:bodyPr/>
          <a:lstStyle/>
          <a:p>
            <a:pPr eaLnBrk="1" hangingPunct="1"/>
            <a:r>
              <a:rPr lang="en-US" sz="2800" smtClean="0"/>
              <a:t>Much slower process, formation of enough soil to support grasses can take 1000’s of years</a:t>
            </a:r>
          </a:p>
          <a:p>
            <a:pPr eaLnBrk="1" hangingPunct="1"/>
            <a:r>
              <a:rPr lang="en-US" sz="2800" smtClean="0"/>
              <a:t>Once grasses are supported, eventually larger plants, and eventually animals are able to colonize the area.</a:t>
            </a:r>
          </a:p>
          <a:p>
            <a:pPr eaLnBrk="1" hangingPunct="1"/>
            <a:r>
              <a:rPr lang="en-US" sz="2800" i="1" smtClean="0"/>
              <a:t>Pioneer species</a:t>
            </a:r>
            <a:r>
              <a:rPr lang="en-US" sz="2800" smtClean="0"/>
              <a:t> like lichen are replaced by others, which are then replaced in turn as the community continues to change over time.</a:t>
            </a:r>
          </a:p>
          <a:p>
            <a:pPr eaLnBrk="1" hangingPunct="1"/>
            <a:r>
              <a:rPr lang="en-US" sz="2800" smtClean="0"/>
              <a:t>This succession continues until a climax community is reached, or a disturbance occurs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Succession video</a:t>
            </a:r>
          </a:p>
        </p:txBody>
      </p:sp>
      <p:sp>
        <p:nvSpPr>
          <p:cNvPr id="16387" name="Rectangle 3"/>
          <p:cNvSpPr>
            <a:spLocks noGrp="1" noChangeArrowheads="1"/>
          </p:cNvSpPr>
          <p:nvPr>
            <p:ph type="body" idx="1"/>
          </p:nvPr>
        </p:nvSpPr>
        <p:spPr/>
        <p:txBody>
          <a:bodyPr/>
          <a:lstStyle/>
          <a:p>
            <a:pPr eaLnBrk="1" hangingPunct="1">
              <a:buFont typeface="Wingdings" pitchFamily="2" charset="2"/>
              <a:buNone/>
            </a:pPr>
            <a:endParaRPr lang="en-US" dirty="0" smtClean="0"/>
          </a:p>
          <a:p>
            <a:pPr eaLnBrk="1" hangingPunct="1">
              <a:buFont typeface="Wingdings" pitchFamily="2" charset="2"/>
              <a:buNone/>
            </a:pPr>
            <a:r>
              <a:rPr lang="en-US" dirty="0" smtClean="0"/>
              <a:t>    You can download this by going to </a:t>
            </a:r>
            <a:r>
              <a:rPr lang="en-US" dirty="0" smtClean="0">
                <a:hlinkClick r:id="rId2"/>
              </a:rPr>
              <a:t>notes.scottoosterom.ca</a:t>
            </a:r>
            <a:r>
              <a:rPr lang="en-US" dirty="0" smtClean="0"/>
              <a:t> </a:t>
            </a:r>
            <a:r>
              <a:rPr lang="en-US" dirty="0" smtClean="0"/>
              <a:t>and looking under the science 1206 notes section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Ecosystems</a:t>
            </a:r>
          </a:p>
        </p:txBody>
      </p:sp>
      <p:sp>
        <p:nvSpPr>
          <p:cNvPr id="3076" name="Rectangle 3"/>
          <p:cNvSpPr>
            <a:spLocks noGrp="1" noChangeArrowheads="1"/>
          </p:cNvSpPr>
          <p:nvPr>
            <p:ph type="body" sz="half" idx="1"/>
          </p:nvPr>
        </p:nvSpPr>
        <p:spPr>
          <a:xfrm>
            <a:off x="457200" y="1828800"/>
            <a:ext cx="5410200" cy="4572000"/>
          </a:xfrm>
        </p:spPr>
        <p:txBody>
          <a:bodyPr/>
          <a:lstStyle/>
          <a:p>
            <a:pPr eaLnBrk="1" hangingPunct="1">
              <a:lnSpc>
                <a:spcPct val="90000"/>
              </a:lnSpc>
            </a:pPr>
            <a:r>
              <a:rPr lang="en-US" sz="2800" smtClean="0"/>
              <a:t>A community of organisms, together with the abiotic factors that surround and affect it</a:t>
            </a:r>
          </a:p>
          <a:p>
            <a:pPr eaLnBrk="1" hangingPunct="1">
              <a:lnSpc>
                <a:spcPct val="90000"/>
              </a:lnSpc>
            </a:pPr>
            <a:r>
              <a:rPr lang="en-US" sz="2800" smtClean="0"/>
              <a:t>Includes all living and non-living parts of the environment in an area, as well as the interactions among them</a:t>
            </a:r>
          </a:p>
          <a:p>
            <a:pPr eaLnBrk="1" hangingPunct="1">
              <a:lnSpc>
                <a:spcPct val="90000"/>
              </a:lnSpc>
            </a:pPr>
            <a:r>
              <a:rPr lang="en-US" sz="2800" smtClean="0"/>
              <a:t>All ecosystems, large and small, make up the </a:t>
            </a:r>
            <a:r>
              <a:rPr lang="en-US" sz="2800" b="1" smtClean="0"/>
              <a:t>biosphere</a:t>
            </a:r>
          </a:p>
          <a:p>
            <a:pPr lvl="1" eaLnBrk="1" hangingPunct="1">
              <a:lnSpc>
                <a:spcPct val="90000"/>
              </a:lnSpc>
            </a:pPr>
            <a:r>
              <a:rPr lang="en-US" sz="2400" smtClean="0"/>
              <a:t>All portions of earth that are inhabitable by some form of life</a:t>
            </a:r>
          </a:p>
        </p:txBody>
      </p:sp>
      <p:graphicFrame>
        <p:nvGraphicFramePr>
          <p:cNvPr id="3074" name="Object 4"/>
          <p:cNvGraphicFramePr>
            <a:graphicFrameLocks noChangeAspect="1"/>
          </p:cNvGraphicFramePr>
          <p:nvPr>
            <p:ph sz="quarter" idx="2"/>
          </p:nvPr>
        </p:nvGraphicFramePr>
        <p:xfrm>
          <a:off x="5943600" y="1828800"/>
          <a:ext cx="2782888" cy="2074863"/>
        </p:xfrm>
        <a:graphic>
          <a:graphicData uri="http://schemas.openxmlformats.org/presentationml/2006/ole">
            <p:oleObj spid="_x0000_s3074" name="Photo Editor Photo" r:id="rId3" imgW="24533333" imgH="18285714" progId="MSPhotoEd.3">
              <p:embed/>
            </p:oleObj>
          </a:graphicData>
        </a:graphic>
      </p:graphicFrame>
      <p:pic>
        <p:nvPicPr>
          <p:cNvPr id="3077" name="Picture 6" descr="Picture 097"/>
          <p:cNvPicPr>
            <a:picLocks noChangeAspect="1" noChangeArrowheads="1"/>
          </p:cNvPicPr>
          <p:nvPr>
            <p:ph sz="quarter" idx="3"/>
          </p:nvPr>
        </p:nvPicPr>
        <p:blipFill>
          <a:blip r:embed="rId4"/>
          <a:srcRect/>
          <a:stretch>
            <a:fillRect/>
          </a:stretch>
        </p:blipFill>
        <p:spPr>
          <a:xfrm>
            <a:off x="5943600" y="3962400"/>
            <a:ext cx="2765425" cy="207486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Biomes</a:t>
            </a:r>
          </a:p>
        </p:txBody>
      </p:sp>
      <p:sp>
        <p:nvSpPr>
          <p:cNvPr id="17411" name="Rectangle 3"/>
          <p:cNvSpPr>
            <a:spLocks noGrp="1" noChangeArrowheads="1"/>
          </p:cNvSpPr>
          <p:nvPr>
            <p:ph type="body" idx="1"/>
          </p:nvPr>
        </p:nvSpPr>
        <p:spPr/>
        <p:txBody>
          <a:bodyPr/>
          <a:lstStyle/>
          <a:p>
            <a:pPr eaLnBrk="1" hangingPunct="1"/>
            <a:r>
              <a:rPr lang="en-US" smtClean="0"/>
              <a:t>Groups of ecosystems found in specific regions of earth that are characterized by common physical conditions and communities of organisms</a:t>
            </a:r>
          </a:p>
          <a:p>
            <a:pPr lvl="1" eaLnBrk="1" hangingPunct="1"/>
            <a:r>
              <a:rPr lang="en-US" smtClean="0"/>
              <a:t>Boreal Forest (taiga)</a:t>
            </a:r>
          </a:p>
          <a:p>
            <a:pPr lvl="1" eaLnBrk="1" hangingPunct="1"/>
            <a:r>
              <a:rPr lang="en-US" smtClean="0"/>
              <a:t>Tundra</a:t>
            </a:r>
          </a:p>
          <a:p>
            <a:pPr lvl="1" eaLnBrk="1" hangingPunct="1"/>
            <a:r>
              <a:rPr lang="en-US" smtClean="0"/>
              <a:t>Temperate deciduous</a:t>
            </a:r>
          </a:p>
          <a:p>
            <a:pPr lvl="1" eaLnBrk="1" hangingPunct="1"/>
            <a:r>
              <a:rPr lang="en-US" smtClean="0"/>
              <a:t>Desert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Biomes of the World</a:t>
            </a:r>
          </a:p>
        </p:txBody>
      </p:sp>
      <p:pic>
        <p:nvPicPr>
          <p:cNvPr id="18435" name="Picture 5"/>
          <p:cNvPicPr>
            <a:picLocks noChangeAspect="1" noChangeArrowheads="1"/>
          </p:cNvPicPr>
          <p:nvPr>
            <p:ph idx="1"/>
          </p:nvPr>
        </p:nvPicPr>
        <p:blipFill>
          <a:blip r:embed="rId2"/>
          <a:srcRect/>
          <a:stretch>
            <a:fillRect/>
          </a:stretch>
        </p:blipFill>
        <p:spPr>
          <a:xfrm>
            <a:off x="1828800" y="1752600"/>
            <a:ext cx="6248400" cy="4210050"/>
          </a:xfrm>
          <a:noFill/>
        </p:spPr>
      </p:pic>
      <p:sp>
        <p:nvSpPr>
          <p:cNvPr id="18436" name="Text Box 6"/>
          <p:cNvSpPr txBox="1">
            <a:spLocks noChangeArrowheads="1"/>
          </p:cNvSpPr>
          <p:nvPr/>
        </p:nvSpPr>
        <p:spPr bwMode="auto">
          <a:xfrm>
            <a:off x="1905000" y="6324600"/>
            <a:ext cx="5715000" cy="366713"/>
          </a:xfrm>
          <a:prstGeom prst="rect">
            <a:avLst/>
          </a:prstGeom>
          <a:noFill/>
          <a:ln w="9525">
            <a:noFill/>
            <a:miter lim="800000"/>
            <a:headEnd/>
            <a:tailEnd/>
          </a:ln>
        </p:spPr>
        <p:txBody>
          <a:bodyPr>
            <a:spAutoFit/>
          </a:bodyPr>
          <a:lstStyle/>
          <a:p>
            <a:pPr>
              <a:spcBef>
                <a:spcPct val="50000"/>
              </a:spcBef>
            </a:pPr>
            <a:r>
              <a:rPr lang="en-US"/>
              <a:t>See page 211 in your book for a more detailed picture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ph idx="1"/>
          </p:nvPr>
        </p:nvPicPr>
        <p:blipFill>
          <a:blip r:embed="rId2"/>
          <a:srcRect/>
          <a:stretch>
            <a:fillRect/>
          </a:stretch>
        </p:blipFill>
        <p:spPr>
          <a:xfrm>
            <a:off x="0" y="0"/>
            <a:ext cx="9144000" cy="6858000"/>
          </a:xfrm>
          <a:noFill/>
        </p:spPr>
      </p:pic>
      <p:sp>
        <p:nvSpPr>
          <p:cNvPr id="19459" name="Rectangle 4"/>
          <p:cNvSpPr>
            <a:spLocks noChangeArrowheads="1"/>
          </p:cNvSpPr>
          <p:nvPr/>
        </p:nvSpPr>
        <p:spPr bwMode="auto">
          <a:xfrm>
            <a:off x="4572000" y="1616075"/>
            <a:ext cx="4495800" cy="822325"/>
          </a:xfrm>
          <a:prstGeom prst="rect">
            <a:avLst/>
          </a:prstGeom>
          <a:noFill/>
          <a:ln w="9525">
            <a:noFill/>
            <a:miter lim="800000"/>
            <a:headEnd/>
            <a:tailEnd/>
          </a:ln>
        </p:spPr>
        <p:txBody>
          <a:bodyPr>
            <a:spAutoFit/>
          </a:bodyPr>
          <a:lstStyle/>
          <a:p>
            <a:pPr algn="r"/>
            <a:r>
              <a:rPr lang="en-US" sz="2400">
                <a:latin typeface="Times" charset="0"/>
                <a:cs typeface="Times" charset="0"/>
              </a:rPr>
              <a:t>In general the world can be divided into </a:t>
            </a:r>
            <a:r>
              <a:rPr lang="en-US" sz="2400" b="1">
                <a:solidFill>
                  <a:srgbClr val="FF0000"/>
                </a:solidFill>
                <a:latin typeface="Times" charset="0"/>
                <a:cs typeface="Times" charset="0"/>
              </a:rPr>
              <a:t>biomes</a:t>
            </a:r>
            <a:r>
              <a:rPr lang="en-US" sz="2400">
                <a:latin typeface="Times" charset="0"/>
                <a:cs typeface="Times" charset="0"/>
              </a:rPr>
              <a:t> based on latitude.</a:t>
            </a:r>
          </a:p>
        </p:txBody>
      </p:sp>
      <p:sp>
        <p:nvSpPr>
          <p:cNvPr id="19460" name="Text Box 5"/>
          <p:cNvSpPr txBox="1">
            <a:spLocks noChangeArrowheads="1"/>
          </p:cNvSpPr>
          <p:nvPr/>
        </p:nvSpPr>
        <p:spPr bwMode="auto">
          <a:xfrm>
            <a:off x="4572000" y="0"/>
            <a:ext cx="4038600" cy="1190625"/>
          </a:xfrm>
          <a:prstGeom prst="rect">
            <a:avLst/>
          </a:prstGeom>
          <a:noFill/>
          <a:ln w="9525">
            <a:noFill/>
            <a:miter lim="800000"/>
            <a:headEnd/>
            <a:tailEnd/>
          </a:ln>
        </p:spPr>
        <p:txBody>
          <a:bodyPr>
            <a:spAutoFit/>
          </a:bodyPr>
          <a:lstStyle/>
          <a:p>
            <a:pPr algn="ctr">
              <a:spcBef>
                <a:spcPct val="50000"/>
              </a:spcBef>
            </a:pPr>
            <a:r>
              <a:rPr lang="en-US" sz="3600" b="1">
                <a:latin typeface="Times" charset="0"/>
              </a:rPr>
              <a:t>The Major Terrestrial Biomes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Habitat</a:t>
            </a:r>
          </a:p>
        </p:txBody>
      </p:sp>
      <p:sp>
        <p:nvSpPr>
          <p:cNvPr id="20483" name="Rectangle 3"/>
          <p:cNvSpPr>
            <a:spLocks noGrp="1" noChangeArrowheads="1"/>
          </p:cNvSpPr>
          <p:nvPr>
            <p:ph type="body" idx="1"/>
          </p:nvPr>
        </p:nvSpPr>
        <p:spPr>
          <a:xfrm>
            <a:off x="457200" y="1828800"/>
            <a:ext cx="8229600" cy="5029200"/>
          </a:xfrm>
        </p:spPr>
        <p:txBody>
          <a:bodyPr/>
          <a:lstStyle/>
          <a:p>
            <a:pPr eaLnBrk="1" hangingPunct="1">
              <a:lnSpc>
                <a:spcPct val="90000"/>
              </a:lnSpc>
            </a:pPr>
            <a:r>
              <a:rPr lang="en-US" b="1" smtClean="0"/>
              <a:t>Habitat</a:t>
            </a:r>
          </a:p>
          <a:p>
            <a:pPr lvl="1" eaLnBrk="1" hangingPunct="1">
              <a:lnSpc>
                <a:spcPct val="90000"/>
              </a:lnSpc>
            </a:pPr>
            <a:r>
              <a:rPr lang="en-US" smtClean="0"/>
              <a:t>A place or area with a particular set of characteristics, both abiotic and biotic</a:t>
            </a:r>
          </a:p>
          <a:p>
            <a:pPr lvl="1" eaLnBrk="1" hangingPunct="1">
              <a:lnSpc>
                <a:spcPct val="90000"/>
              </a:lnSpc>
            </a:pPr>
            <a:r>
              <a:rPr lang="en-US" smtClean="0"/>
              <a:t>Habitats can vary widely between different parts of each biome, depending on the specific conditions of the local communities</a:t>
            </a:r>
          </a:p>
          <a:p>
            <a:pPr lvl="2" eaLnBrk="1" hangingPunct="1">
              <a:lnSpc>
                <a:spcPct val="90000"/>
              </a:lnSpc>
            </a:pPr>
            <a:r>
              <a:rPr lang="en-US" smtClean="0"/>
              <a:t>Ex. The boreal forest between NL and BC has very different habitats for the organisms that live there</a:t>
            </a:r>
          </a:p>
          <a:p>
            <a:pPr lvl="1" eaLnBrk="1" hangingPunct="1">
              <a:lnSpc>
                <a:spcPct val="90000"/>
              </a:lnSpc>
            </a:pPr>
            <a:r>
              <a:rPr lang="en-US" smtClean="0"/>
              <a:t>Each organism in each habitat has specific physical, physiological and behavioral adaptations that allow it to survive and reproduce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Range</a:t>
            </a:r>
          </a:p>
        </p:txBody>
      </p:sp>
      <p:sp>
        <p:nvSpPr>
          <p:cNvPr id="21507" name="Rectangle 3"/>
          <p:cNvSpPr>
            <a:spLocks noGrp="1" noChangeArrowheads="1"/>
          </p:cNvSpPr>
          <p:nvPr>
            <p:ph type="body" idx="1"/>
          </p:nvPr>
        </p:nvSpPr>
        <p:spPr/>
        <p:txBody>
          <a:bodyPr/>
          <a:lstStyle/>
          <a:p>
            <a:pPr eaLnBrk="1" hangingPunct="1"/>
            <a:r>
              <a:rPr lang="en-US" smtClean="0"/>
              <a:t>Range of a population / species</a:t>
            </a:r>
          </a:p>
          <a:p>
            <a:pPr lvl="1" eaLnBrk="1" hangingPunct="1"/>
            <a:r>
              <a:rPr lang="en-US" smtClean="0"/>
              <a:t>The geographical area where that population or species can be found</a:t>
            </a:r>
          </a:p>
          <a:p>
            <a:pPr lvl="1" eaLnBrk="1" hangingPunct="1"/>
            <a:r>
              <a:rPr lang="en-US" smtClean="0"/>
              <a:t>Generally determined by habitat requirements</a:t>
            </a:r>
          </a:p>
          <a:p>
            <a:pPr lvl="1" eaLnBrk="1" hangingPunct="1"/>
            <a:r>
              <a:rPr lang="en-US" smtClean="0"/>
              <a:t>May be large or small</a:t>
            </a:r>
          </a:p>
          <a:p>
            <a:pPr lvl="2" eaLnBrk="1" hangingPunct="1"/>
            <a:r>
              <a:rPr lang="en-US" smtClean="0"/>
              <a:t>Birds migrate – 2 different ranges each year</a:t>
            </a:r>
          </a:p>
          <a:p>
            <a:pPr lvl="2" eaLnBrk="1" hangingPunct="1"/>
            <a:r>
              <a:rPr lang="en-US" smtClean="0"/>
              <a:t>Caribou – exist here and in Europe – large range</a:t>
            </a:r>
          </a:p>
          <a:p>
            <a:pPr lvl="2" eaLnBrk="1" hangingPunct="1"/>
            <a:r>
              <a:rPr lang="en-US" smtClean="0"/>
              <a:t>Eastern rattlesnake – small range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000" smtClean="0"/>
              <a:t>7.1 - Populations, Communities, Ecosystems</a:t>
            </a:r>
          </a:p>
        </p:txBody>
      </p:sp>
      <p:sp>
        <p:nvSpPr>
          <p:cNvPr id="7171" name="Rectangle 3"/>
          <p:cNvSpPr>
            <a:spLocks noGrp="1" noChangeArrowheads="1"/>
          </p:cNvSpPr>
          <p:nvPr>
            <p:ph type="body" sz="half" idx="1"/>
          </p:nvPr>
        </p:nvSpPr>
        <p:spPr/>
        <p:txBody>
          <a:bodyPr/>
          <a:lstStyle/>
          <a:p>
            <a:pPr eaLnBrk="1" hangingPunct="1"/>
            <a:r>
              <a:rPr lang="en-US" sz="2800" b="1" smtClean="0"/>
              <a:t>Ecology</a:t>
            </a:r>
          </a:p>
          <a:p>
            <a:pPr lvl="1" eaLnBrk="1" hangingPunct="1"/>
            <a:r>
              <a:rPr lang="en-US" sz="2400" smtClean="0"/>
              <a:t>The study of patterns of distribution and abundance of plants, animals and other types of organisms on earth.</a:t>
            </a:r>
          </a:p>
          <a:p>
            <a:pPr lvl="1" eaLnBrk="1" hangingPunct="1"/>
            <a:r>
              <a:rPr lang="en-US" sz="2400" smtClean="0"/>
              <a:t>The study of interactions between individuals and their environment</a:t>
            </a:r>
          </a:p>
        </p:txBody>
      </p:sp>
      <p:pic>
        <p:nvPicPr>
          <p:cNvPr id="7172" name="Picture 4"/>
          <p:cNvPicPr>
            <a:picLocks noChangeAspect="1" noChangeArrowheads="1"/>
          </p:cNvPicPr>
          <p:nvPr>
            <p:ph sz="half" idx="2"/>
          </p:nvPr>
        </p:nvPicPr>
        <p:blipFill>
          <a:blip r:embed="rId2"/>
          <a:srcRect/>
          <a:stretch>
            <a:fillRect/>
          </a:stretch>
        </p:blipFill>
        <p:spPr>
          <a:xfrm>
            <a:off x="4762500" y="2551113"/>
            <a:ext cx="3810000" cy="2857500"/>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Ecological Niche</a:t>
            </a:r>
          </a:p>
        </p:txBody>
      </p:sp>
      <p:sp>
        <p:nvSpPr>
          <p:cNvPr id="22531" name="Rectangle 3"/>
          <p:cNvSpPr>
            <a:spLocks noGrp="1" noChangeArrowheads="1"/>
          </p:cNvSpPr>
          <p:nvPr>
            <p:ph type="body" idx="1"/>
          </p:nvPr>
        </p:nvSpPr>
        <p:spPr>
          <a:xfrm>
            <a:off x="457200" y="1828800"/>
            <a:ext cx="8229600" cy="4800600"/>
          </a:xfrm>
        </p:spPr>
        <p:txBody>
          <a:bodyPr/>
          <a:lstStyle/>
          <a:p>
            <a:pPr eaLnBrk="1" hangingPunct="1"/>
            <a:r>
              <a:rPr lang="en-US" smtClean="0"/>
              <a:t>An organism’s place within the food web; its habitat, feeding area, time of day it is most active, the resources it consumes and how it interacts with other members of the community</a:t>
            </a:r>
          </a:p>
          <a:p>
            <a:pPr eaLnBrk="1" hangingPunct="1"/>
            <a:r>
              <a:rPr lang="en-US" b="1" smtClean="0"/>
              <a:t>Specialists – </a:t>
            </a:r>
            <a:r>
              <a:rPr lang="en-US" smtClean="0"/>
              <a:t>Have narrow niches – they require specialized preferences / tolerances</a:t>
            </a:r>
          </a:p>
          <a:p>
            <a:pPr eaLnBrk="1" hangingPunct="1"/>
            <a:r>
              <a:rPr lang="en-US" b="1" smtClean="0"/>
              <a:t>Generalists – </a:t>
            </a:r>
            <a:r>
              <a:rPr lang="en-US" smtClean="0"/>
              <a:t>Flexible niches – found in a variety of habitats and ecosystems</a:t>
            </a:r>
            <a:endParaRPr lang="en-US" b="1"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Structure of Ecosystems</a:t>
            </a:r>
          </a:p>
        </p:txBody>
      </p:sp>
      <p:sp>
        <p:nvSpPr>
          <p:cNvPr id="23555" name="Rectangle 3"/>
          <p:cNvSpPr>
            <a:spLocks noGrp="1" noChangeArrowheads="1"/>
          </p:cNvSpPr>
          <p:nvPr>
            <p:ph type="body" idx="1"/>
          </p:nvPr>
        </p:nvSpPr>
        <p:spPr>
          <a:xfrm>
            <a:off x="457200" y="1828800"/>
            <a:ext cx="8229600" cy="5029200"/>
          </a:xfrm>
        </p:spPr>
        <p:txBody>
          <a:bodyPr/>
          <a:lstStyle/>
          <a:p>
            <a:pPr eaLnBrk="1" hangingPunct="1"/>
            <a:r>
              <a:rPr lang="en-US" smtClean="0"/>
              <a:t>Trophic structure</a:t>
            </a:r>
          </a:p>
          <a:p>
            <a:pPr lvl="1" eaLnBrk="1" hangingPunct="1"/>
            <a:r>
              <a:rPr lang="en-US" smtClean="0"/>
              <a:t>The feeding relationships among members of a community</a:t>
            </a:r>
          </a:p>
          <a:p>
            <a:pPr lvl="1" eaLnBrk="1" hangingPunct="1"/>
            <a:r>
              <a:rPr lang="en-US" smtClean="0"/>
              <a:t>Each member is assigned to a specific </a:t>
            </a:r>
            <a:r>
              <a:rPr lang="en-US" b="1" smtClean="0"/>
              <a:t>trophic level </a:t>
            </a:r>
            <a:r>
              <a:rPr lang="en-US" smtClean="0"/>
              <a:t>depending on the primary food source</a:t>
            </a:r>
          </a:p>
          <a:p>
            <a:pPr lvl="1" eaLnBrk="1" hangingPunct="1"/>
            <a:r>
              <a:rPr lang="en-US" smtClean="0"/>
              <a:t>The four main levels are:</a:t>
            </a:r>
          </a:p>
          <a:p>
            <a:pPr lvl="2" eaLnBrk="1" hangingPunct="1"/>
            <a:r>
              <a:rPr lang="en-US" smtClean="0"/>
              <a:t>Primary Producer (autotroph)</a:t>
            </a:r>
          </a:p>
          <a:p>
            <a:pPr lvl="2" eaLnBrk="1" hangingPunct="1"/>
            <a:r>
              <a:rPr lang="en-US" smtClean="0"/>
              <a:t>Primary Consumer (heterotroph)</a:t>
            </a:r>
          </a:p>
          <a:p>
            <a:pPr lvl="2" eaLnBrk="1" hangingPunct="1"/>
            <a:r>
              <a:rPr lang="en-US" smtClean="0"/>
              <a:t>Secondary Consumer (heterotroph)</a:t>
            </a:r>
          </a:p>
          <a:p>
            <a:pPr lvl="2" eaLnBrk="1" hangingPunct="1"/>
            <a:r>
              <a:rPr lang="en-US" smtClean="0"/>
              <a:t>Tertiary Consumer (Heterotrph)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Primary Producers</a:t>
            </a:r>
          </a:p>
        </p:txBody>
      </p:sp>
      <p:sp>
        <p:nvSpPr>
          <p:cNvPr id="24579" name="Rectangle 3"/>
          <p:cNvSpPr>
            <a:spLocks noGrp="1" noChangeArrowheads="1"/>
          </p:cNvSpPr>
          <p:nvPr>
            <p:ph type="body" sz="half" idx="1"/>
          </p:nvPr>
        </p:nvSpPr>
        <p:spPr/>
        <p:txBody>
          <a:bodyPr/>
          <a:lstStyle/>
          <a:p>
            <a:pPr eaLnBrk="1" hangingPunct="1">
              <a:lnSpc>
                <a:spcPct val="80000"/>
              </a:lnSpc>
              <a:buFont typeface="Wingdings" pitchFamily="2" charset="2"/>
              <a:buNone/>
            </a:pPr>
            <a:endParaRPr lang="en-CA" sz="2400" smtClean="0"/>
          </a:p>
          <a:p>
            <a:pPr eaLnBrk="1" hangingPunct="1">
              <a:lnSpc>
                <a:spcPct val="80000"/>
              </a:lnSpc>
            </a:pPr>
            <a:r>
              <a:rPr lang="en-CA" sz="2400" smtClean="0"/>
              <a:t>These consist of </a:t>
            </a:r>
            <a:r>
              <a:rPr lang="en-CA" sz="2400" b="1" i="1" smtClean="0"/>
              <a:t>autotrophs</a:t>
            </a:r>
            <a:r>
              <a:rPr lang="en-CA" sz="2400" smtClean="0"/>
              <a:t>.  These organisms have the ability to manufacture their own food from simple inorganic substances.</a:t>
            </a:r>
          </a:p>
          <a:p>
            <a:pPr eaLnBrk="1" hangingPunct="1">
              <a:lnSpc>
                <a:spcPct val="80000"/>
              </a:lnSpc>
            </a:pPr>
            <a:r>
              <a:rPr lang="en-CA" sz="2400" smtClean="0"/>
              <a:t>Most primary producers are photosynthetic organisms that use light energy to synthesize </a:t>
            </a:r>
            <a:r>
              <a:rPr lang="en-US" sz="2400" smtClean="0"/>
              <a:t>(make) </a:t>
            </a:r>
            <a:r>
              <a:rPr lang="en-CA" sz="2400" smtClean="0"/>
              <a:t>sugars and other organic compounds.</a:t>
            </a:r>
          </a:p>
          <a:p>
            <a:pPr eaLnBrk="1" hangingPunct="1">
              <a:lnSpc>
                <a:spcPct val="80000"/>
              </a:lnSpc>
              <a:buFont typeface="Wingdings" pitchFamily="2" charset="2"/>
              <a:buNone/>
            </a:pPr>
            <a:endParaRPr lang="en-US" sz="2400" smtClean="0"/>
          </a:p>
        </p:txBody>
      </p:sp>
      <p:pic>
        <p:nvPicPr>
          <p:cNvPr id="24580" name="Picture 4"/>
          <p:cNvPicPr>
            <a:picLocks noChangeAspect="1" noChangeArrowheads="1"/>
          </p:cNvPicPr>
          <p:nvPr>
            <p:ph sz="half" idx="2"/>
          </p:nvPr>
        </p:nvPicPr>
        <p:blipFill>
          <a:blip r:embed="rId2"/>
          <a:srcRect/>
          <a:stretch>
            <a:fillRect/>
          </a:stretch>
        </p:blipFill>
        <p:spPr>
          <a:xfrm>
            <a:off x="4648200" y="2163763"/>
            <a:ext cx="4038600" cy="3630612"/>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Consumers</a:t>
            </a:r>
          </a:p>
        </p:txBody>
      </p:sp>
      <p:sp>
        <p:nvSpPr>
          <p:cNvPr id="25603" name="Rectangle 3"/>
          <p:cNvSpPr>
            <a:spLocks noGrp="1" noChangeArrowheads="1"/>
          </p:cNvSpPr>
          <p:nvPr>
            <p:ph type="body" sz="half" idx="1"/>
          </p:nvPr>
        </p:nvSpPr>
        <p:spPr>
          <a:xfrm>
            <a:off x="457200" y="1828800"/>
            <a:ext cx="5257800" cy="4302125"/>
          </a:xfrm>
        </p:spPr>
        <p:txBody>
          <a:bodyPr/>
          <a:lstStyle/>
          <a:p>
            <a:pPr eaLnBrk="1" hangingPunct="1">
              <a:lnSpc>
                <a:spcPct val="90000"/>
              </a:lnSpc>
            </a:pPr>
            <a:r>
              <a:rPr lang="en-CA" sz="2000" b="1" u="sng" smtClean="0"/>
              <a:t>Primary consumers</a:t>
            </a:r>
            <a:r>
              <a:rPr lang="en-CA" sz="2000" smtClean="0"/>
              <a:t>:</a:t>
            </a:r>
            <a:endParaRPr lang="en-US" sz="2000" smtClean="0"/>
          </a:p>
          <a:p>
            <a:pPr eaLnBrk="1" hangingPunct="1">
              <a:lnSpc>
                <a:spcPct val="90000"/>
              </a:lnSpc>
              <a:buFont typeface="Wingdings" pitchFamily="2" charset="2"/>
              <a:buNone/>
            </a:pPr>
            <a:endParaRPr lang="en-US" sz="2000" smtClean="0"/>
          </a:p>
          <a:p>
            <a:pPr eaLnBrk="1" hangingPunct="1">
              <a:lnSpc>
                <a:spcPct val="90000"/>
              </a:lnSpc>
              <a:buFont typeface="Wingdings" pitchFamily="2" charset="2"/>
              <a:buNone/>
            </a:pPr>
            <a:r>
              <a:rPr lang="en-US" sz="2000" b="1" i="1" smtClean="0"/>
              <a:t>		</a:t>
            </a:r>
            <a:r>
              <a:rPr lang="en-CA" sz="2000" b="1" i="1" smtClean="0"/>
              <a:t>Herbivores</a:t>
            </a:r>
            <a:r>
              <a:rPr lang="en-CA" sz="2000" smtClean="0"/>
              <a:t> which eat producers.</a:t>
            </a:r>
          </a:p>
          <a:p>
            <a:pPr lvl="2" eaLnBrk="1" hangingPunct="1">
              <a:lnSpc>
                <a:spcPct val="90000"/>
              </a:lnSpc>
            </a:pPr>
            <a:endParaRPr lang="en-CA" sz="2000" smtClean="0"/>
          </a:p>
          <a:p>
            <a:pPr eaLnBrk="1" hangingPunct="1">
              <a:lnSpc>
                <a:spcPct val="90000"/>
              </a:lnSpc>
            </a:pPr>
            <a:r>
              <a:rPr lang="en-CA" sz="2000" b="1" u="sng" smtClean="0"/>
              <a:t>Secondary consumers</a:t>
            </a:r>
            <a:r>
              <a:rPr lang="en-US" sz="2000" smtClean="0"/>
              <a:t>:</a:t>
            </a:r>
          </a:p>
          <a:p>
            <a:pPr eaLnBrk="1" hangingPunct="1">
              <a:lnSpc>
                <a:spcPct val="90000"/>
              </a:lnSpc>
              <a:buFont typeface="Wingdings" pitchFamily="2" charset="2"/>
              <a:buNone/>
            </a:pPr>
            <a:endParaRPr lang="en-US" sz="2000" smtClean="0"/>
          </a:p>
          <a:p>
            <a:pPr eaLnBrk="1" hangingPunct="1">
              <a:lnSpc>
                <a:spcPct val="90000"/>
              </a:lnSpc>
              <a:buFont typeface="Wingdings" pitchFamily="2" charset="2"/>
              <a:buNone/>
            </a:pPr>
            <a:r>
              <a:rPr lang="en-US" sz="2000" smtClean="0"/>
              <a:t>	</a:t>
            </a:r>
            <a:r>
              <a:rPr lang="en-CA" sz="2000" smtClean="0"/>
              <a:t>	Carnivores that eat herbivores.</a:t>
            </a:r>
          </a:p>
          <a:p>
            <a:pPr lvl="2" eaLnBrk="1" hangingPunct="1">
              <a:lnSpc>
                <a:spcPct val="90000"/>
              </a:lnSpc>
            </a:pPr>
            <a:endParaRPr lang="en-CA" sz="2000" smtClean="0"/>
          </a:p>
          <a:p>
            <a:pPr eaLnBrk="1" hangingPunct="1">
              <a:lnSpc>
                <a:spcPct val="90000"/>
              </a:lnSpc>
            </a:pPr>
            <a:r>
              <a:rPr lang="en-CA" sz="2000" b="1" u="sng" smtClean="0"/>
              <a:t>Tertiary consumers</a:t>
            </a:r>
            <a:r>
              <a:rPr lang="en-CA" sz="2000" smtClean="0"/>
              <a:t>:</a:t>
            </a:r>
            <a:endParaRPr lang="en-US" sz="2000" smtClean="0"/>
          </a:p>
          <a:p>
            <a:pPr eaLnBrk="1" hangingPunct="1">
              <a:lnSpc>
                <a:spcPct val="90000"/>
              </a:lnSpc>
              <a:buFont typeface="Wingdings" pitchFamily="2" charset="2"/>
              <a:buNone/>
            </a:pPr>
            <a:endParaRPr lang="en-US" sz="2000" smtClean="0"/>
          </a:p>
          <a:p>
            <a:pPr eaLnBrk="1" hangingPunct="1">
              <a:lnSpc>
                <a:spcPct val="90000"/>
              </a:lnSpc>
              <a:buFont typeface="Wingdings" pitchFamily="2" charset="2"/>
              <a:buNone/>
            </a:pPr>
            <a:r>
              <a:rPr lang="en-US" sz="2000" smtClean="0"/>
              <a:t>	</a:t>
            </a:r>
            <a:r>
              <a:rPr lang="en-CA" sz="2000" smtClean="0"/>
              <a:t>	Carnivores that eat other carnivores.</a:t>
            </a:r>
          </a:p>
          <a:p>
            <a:pPr eaLnBrk="1" hangingPunct="1">
              <a:lnSpc>
                <a:spcPct val="90000"/>
              </a:lnSpc>
            </a:pPr>
            <a:endParaRPr lang="en-US" sz="2000" smtClean="0"/>
          </a:p>
        </p:txBody>
      </p:sp>
      <p:pic>
        <p:nvPicPr>
          <p:cNvPr id="46084" name="Picture 4" descr="caterp1"/>
          <p:cNvPicPr>
            <a:picLocks noChangeAspect="1" noChangeArrowheads="1"/>
          </p:cNvPicPr>
          <p:nvPr>
            <p:ph sz="quarter" idx="2"/>
          </p:nvPr>
        </p:nvPicPr>
        <p:blipFill>
          <a:blip r:embed="rId2"/>
          <a:srcRect/>
          <a:stretch>
            <a:fillRect/>
          </a:stretch>
        </p:blipFill>
        <p:spPr>
          <a:xfrm>
            <a:off x="5867400" y="1905000"/>
            <a:ext cx="2767013" cy="2074863"/>
          </a:xfrm>
          <a:noFill/>
        </p:spPr>
      </p:pic>
      <p:pic>
        <p:nvPicPr>
          <p:cNvPr id="25605" name="Picture 6"/>
          <p:cNvPicPr>
            <a:picLocks noChangeAspect="1" noChangeArrowheads="1"/>
          </p:cNvPicPr>
          <p:nvPr>
            <p:ph sz="quarter" idx="3"/>
          </p:nvPr>
        </p:nvPicPr>
        <p:blipFill>
          <a:blip r:embed="rId3"/>
          <a:srcRect/>
          <a:stretch>
            <a:fillRect/>
          </a:stretch>
        </p:blipFill>
        <p:spPr>
          <a:xfrm>
            <a:off x="6354763" y="4114800"/>
            <a:ext cx="2009775" cy="25146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additive="base">
                                        <p:cTn id="7" dur="500" fill="hold"/>
                                        <p:tgtEl>
                                          <p:spTgt spid="46084"/>
                                        </p:tgtEl>
                                        <p:attrNameLst>
                                          <p:attrName>ppt_x</p:attrName>
                                        </p:attrNameLst>
                                      </p:cBhvr>
                                      <p:tavLst>
                                        <p:tav tm="0">
                                          <p:val>
                                            <p:strVal val="1+#ppt_w/2"/>
                                          </p:val>
                                        </p:tav>
                                        <p:tav tm="100000">
                                          <p:val>
                                            <p:strVal val="#ppt_x"/>
                                          </p:val>
                                        </p:tav>
                                      </p:tavLst>
                                    </p:anim>
                                    <p:anim calcmode="lin" valueType="num">
                                      <p:cBhvr additive="base">
                                        <p:cTn id="8"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Decomposers</a:t>
            </a:r>
          </a:p>
        </p:txBody>
      </p:sp>
      <p:sp>
        <p:nvSpPr>
          <p:cNvPr id="26627" name="Rectangle 3"/>
          <p:cNvSpPr>
            <a:spLocks noGrp="1" noChangeArrowheads="1"/>
          </p:cNvSpPr>
          <p:nvPr>
            <p:ph type="body" sz="half" idx="1"/>
          </p:nvPr>
        </p:nvSpPr>
        <p:spPr/>
        <p:txBody>
          <a:bodyPr/>
          <a:lstStyle/>
          <a:p>
            <a:pPr eaLnBrk="1" hangingPunct="1">
              <a:lnSpc>
                <a:spcPct val="90000"/>
              </a:lnSpc>
            </a:pPr>
            <a:r>
              <a:rPr lang="en-CA" sz="2000" b="1" i="1" smtClean="0"/>
              <a:t>Decomposers</a:t>
            </a:r>
            <a:r>
              <a:rPr lang="en-CA" sz="2000" smtClean="0"/>
              <a:t> constitute another major group of consumers, They derive their energy from “</a:t>
            </a:r>
            <a:r>
              <a:rPr lang="en-CA" sz="2000" b="1" smtClean="0"/>
              <a:t>detritus</a:t>
            </a:r>
            <a:r>
              <a:rPr lang="en-CA" sz="2000" smtClean="0"/>
              <a:t>”, which is organic waste such as feces or fallen leaves and </a:t>
            </a:r>
            <a:r>
              <a:rPr lang="en-US" sz="2000" smtClean="0"/>
              <a:t>t</a:t>
            </a:r>
            <a:r>
              <a:rPr lang="en-CA" sz="2000" smtClean="0"/>
              <a:t>he remains of dead organisms from all trophic levels</a:t>
            </a:r>
            <a:br>
              <a:rPr lang="en-CA" sz="2000" smtClean="0"/>
            </a:br>
            <a:endParaRPr lang="en-CA" sz="2000" smtClean="0"/>
          </a:p>
          <a:p>
            <a:pPr eaLnBrk="1" hangingPunct="1">
              <a:lnSpc>
                <a:spcPct val="90000"/>
              </a:lnSpc>
            </a:pPr>
            <a:r>
              <a:rPr lang="en-CA" sz="2000" smtClean="0"/>
              <a:t>Decomposers are of critical importance in all ecosystems.  They ensure the return of basic minerals to the soil so the future generations of primary producers may have access to them for the purpose of photosynthesis</a:t>
            </a:r>
            <a:endParaRPr lang="en-US" sz="2000" smtClean="0"/>
          </a:p>
        </p:txBody>
      </p:sp>
      <p:pic>
        <p:nvPicPr>
          <p:cNvPr id="26628" name="Picture 4"/>
          <p:cNvPicPr>
            <a:picLocks noChangeAspect="1" noChangeArrowheads="1"/>
          </p:cNvPicPr>
          <p:nvPr>
            <p:ph sz="quarter" idx="2"/>
          </p:nvPr>
        </p:nvPicPr>
        <p:blipFill>
          <a:blip r:embed="rId2"/>
          <a:srcRect/>
          <a:stretch>
            <a:fillRect/>
          </a:stretch>
        </p:blipFill>
        <p:spPr>
          <a:xfrm>
            <a:off x="4762500" y="1851025"/>
            <a:ext cx="3810000" cy="2028825"/>
          </a:xfrm>
          <a:noFill/>
        </p:spPr>
      </p:pic>
      <p:pic>
        <p:nvPicPr>
          <p:cNvPr id="26629" name="Picture 6"/>
          <p:cNvPicPr>
            <a:picLocks noChangeAspect="1" noChangeArrowheads="1"/>
          </p:cNvPicPr>
          <p:nvPr>
            <p:ph sz="quarter" idx="3"/>
          </p:nvPr>
        </p:nvPicPr>
        <p:blipFill>
          <a:blip r:embed="rId3"/>
          <a:srcRect/>
          <a:stretch>
            <a:fillRect/>
          </a:stretch>
        </p:blipFill>
        <p:spPr>
          <a:xfrm>
            <a:off x="4953000" y="4038600"/>
            <a:ext cx="3419475" cy="2403475"/>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Food Chains</a:t>
            </a:r>
          </a:p>
        </p:txBody>
      </p:sp>
      <p:sp>
        <p:nvSpPr>
          <p:cNvPr id="27651" name="Rectangle 3"/>
          <p:cNvSpPr>
            <a:spLocks noGrp="1" noChangeArrowheads="1"/>
          </p:cNvSpPr>
          <p:nvPr>
            <p:ph type="body" sz="half" idx="1"/>
          </p:nvPr>
        </p:nvSpPr>
        <p:spPr>
          <a:xfrm>
            <a:off x="457200" y="1828800"/>
            <a:ext cx="4876800" cy="4302125"/>
          </a:xfrm>
        </p:spPr>
        <p:txBody>
          <a:bodyPr/>
          <a:lstStyle/>
          <a:p>
            <a:pPr eaLnBrk="1" hangingPunct="1"/>
            <a:r>
              <a:rPr kumimoji="1" lang="en-US" sz="2800" smtClean="0"/>
              <a:t>Movement of energy and nutrients from one feeding group of organisms to another in a series that begins with plants and stops with carnivores and decomposers</a:t>
            </a:r>
            <a:br>
              <a:rPr kumimoji="1" lang="en-US" sz="2800" smtClean="0"/>
            </a:br>
            <a:endParaRPr kumimoji="1" lang="en-US" sz="2800" smtClean="0"/>
          </a:p>
          <a:p>
            <a:pPr lvl="1" eaLnBrk="1" hangingPunct="1"/>
            <a:r>
              <a:rPr kumimoji="1" lang="en-US" sz="2400" smtClean="0"/>
              <a:t>Sometimes there is an additional consumer in a food chain</a:t>
            </a:r>
          </a:p>
        </p:txBody>
      </p:sp>
      <p:pic>
        <p:nvPicPr>
          <p:cNvPr id="27652" name="Picture 4"/>
          <p:cNvPicPr>
            <a:picLocks noChangeAspect="1" noChangeArrowheads="1"/>
          </p:cNvPicPr>
          <p:nvPr>
            <p:ph sz="half" idx="2"/>
          </p:nvPr>
        </p:nvPicPr>
        <p:blipFill>
          <a:blip r:embed="rId2"/>
          <a:srcRect/>
          <a:stretch>
            <a:fillRect/>
          </a:stretch>
        </p:blipFill>
        <p:spPr>
          <a:xfrm>
            <a:off x="5486400" y="1828800"/>
            <a:ext cx="3200400" cy="430212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Food Webs</a:t>
            </a:r>
          </a:p>
        </p:txBody>
      </p:sp>
      <p:sp>
        <p:nvSpPr>
          <p:cNvPr id="28675" name="Rectangle 3"/>
          <p:cNvSpPr>
            <a:spLocks noGrp="1" noChangeArrowheads="1"/>
          </p:cNvSpPr>
          <p:nvPr>
            <p:ph type="body" idx="1"/>
          </p:nvPr>
        </p:nvSpPr>
        <p:spPr/>
        <p:txBody>
          <a:bodyPr/>
          <a:lstStyle/>
          <a:p>
            <a:pPr eaLnBrk="1" hangingPunct="1"/>
            <a:r>
              <a:rPr kumimoji="1" lang="en-US" smtClean="0"/>
              <a:t>Interlocking pattern formed by a series of interconnecting food chains</a:t>
            </a:r>
          </a:p>
        </p:txBody>
      </p:sp>
      <p:pic>
        <p:nvPicPr>
          <p:cNvPr id="28676" name="Picture 6"/>
          <p:cNvPicPr>
            <a:picLocks noChangeAspect="1" noChangeArrowheads="1"/>
          </p:cNvPicPr>
          <p:nvPr/>
        </p:nvPicPr>
        <p:blipFill>
          <a:blip r:embed="rId2"/>
          <a:srcRect/>
          <a:stretch>
            <a:fillRect/>
          </a:stretch>
        </p:blipFill>
        <p:spPr bwMode="auto">
          <a:xfrm>
            <a:off x="1143000" y="2819400"/>
            <a:ext cx="6934200" cy="397033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Energy Flow in Ecosystems</a:t>
            </a:r>
          </a:p>
        </p:txBody>
      </p:sp>
      <p:sp>
        <p:nvSpPr>
          <p:cNvPr id="29699" name="Rectangle 3"/>
          <p:cNvSpPr>
            <a:spLocks noGrp="1" noChangeArrowheads="1"/>
          </p:cNvSpPr>
          <p:nvPr>
            <p:ph type="body" idx="1"/>
          </p:nvPr>
        </p:nvSpPr>
        <p:spPr>
          <a:xfrm>
            <a:off x="457200" y="1828800"/>
            <a:ext cx="8229600" cy="5029200"/>
          </a:xfrm>
        </p:spPr>
        <p:txBody>
          <a:bodyPr/>
          <a:lstStyle/>
          <a:p>
            <a:pPr eaLnBrk="1" hangingPunct="1">
              <a:lnSpc>
                <a:spcPct val="80000"/>
              </a:lnSpc>
            </a:pPr>
            <a:r>
              <a:rPr lang="en-US" sz="2800" smtClean="0"/>
              <a:t>All organisms require energy for growth, body maintenance (like repair damaged tissues) and reproduction</a:t>
            </a:r>
          </a:p>
          <a:p>
            <a:pPr eaLnBrk="1" hangingPunct="1">
              <a:lnSpc>
                <a:spcPct val="80000"/>
              </a:lnSpc>
            </a:pPr>
            <a:r>
              <a:rPr lang="en-US" sz="2800" smtClean="0"/>
              <a:t>Many species require energy for locomotion</a:t>
            </a:r>
          </a:p>
          <a:p>
            <a:pPr eaLnBrk="1" hangingPunct="1">
              <a:lnSpc>
                <a:spcPct val="80000"/>
              </a:lnSpc>
            </a:pPr>
            <a:r>
              <a:rPr lang="en-US" sz="2800" smtClean="0"/>
              <a:t>Energy to support these activities is released from the high energy molecule ATP</a:t>
            </a:r>
          </a:p>
          <a:p>
            <a:pPr eaLnBrk="1" hangingPunct="1">
              <a:lnSpc>
                <a:spcPct val="80000"/>
              </a:lnSpc>
            </a:pPr>
            <a:r>
              <a:rPr lang="en-US" sz="2800" smtClean="0"/>
              <a:t>Most primary producers get their energy directly from the sun to drive the production of ATP in their bodies</a:t>
            </a:r>
          </a:p>
          <a:p>
            <a:pPr eaLnBrk="1" hangingPunct="1">
              <a:lnSpc>
                <a:spcPct val="80000"/>
              </a:lnSpc>
            </a:pPr>
            <a:r>
              <a:rPr lang="en-US" sz="2800" smtClean="0"/>
              <a:t>Even though only 1% – 2% of sun energy is captured by plants, they are able to produce 150 – 200 billion tonnes of organic material each year to support most of the life on earth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Primary productivity I</a:t>
            </a:r>
          </a:p>
        </p:txBody>
      </p:sp>
      <p:sp>
        <p:nvSpPr>
          <p:cNvPr id="30723" name="Rectangle 3"/>
          <p:cNvSpPr>
            <a:spLocks noGrp="1" noChangeArrowheads="1"/>
          </p:cNvSpPr>
          <p:nvPr>
            <p:ph type="body" idx="1"/>
          </p:nvPr>
        </p:nvSpPr>
        <p:spPr>
          <a:xfrm>
            <a:off x="457200" y="1828800"/>
            <a:ext cx="8229600" cy="4876800"/>
          </a:xfrm>
        </p:spPr>
        <p:txBody>
          <a:bodyPr/>
          <a:lstStyle/>
          <a:p>
            <a:pPr eaLnBrk="1" hangingPunct="1"/>
            <a:r>
              <a:rPr lang="en-US" smtClean="0"/>
              <a:t>The amount of light that autotrophs in an ecosystem convert to chemical energy (stored in organic compounds like glucose) during a specific period of time</a:t>
            </a:r>
          </a:p>
          <a:p>
            <a:pPr lvl="1" eaLnBrk="1" hangingPunct="1"/>
            <a:r>
              <a:rPr lang="en-US" smtClean="0"/>
              <a:t>Typically measured in </a:t>
            </a:r>
          </a:p>
          <a:p>
            <a:pPr lvl="2" eaLnBrk="1" hangingPunct="1"/>
            <a:r>
              <a:rPr lang="en-US" smtClean="0"/>
              <a:t>J/m</a:t>
            </a:r>
            <a:r>
              <a:rPr lang="en-US" baseline="30000" smtClean="0"/>
              <a:t>2</a:t>
            </a:r>
            <a:r>
              <a:rPr lang="en-US" smtClean="0"/>
              <a:t>/yr – joules per metre squared per year</a:t>
            </a:r>
          </a:p>
          <a:p>
            <a:pPr lvl="2" eaLnBrk="1" hangingPunct="1"/>
            <a:r>
              <a:rPr lang="en-US" smtClean="0"/>
              <a:t>Cal/m</a:t>
            </a:r>
            <a:r>
              <a:rPr lang="en-US" baseline="30000" smtClean="0"/>
              <a:t>2</a:t>
            </a:r>
            <a:r>
              <a:rPr lang="en-US" smtClean="0"/>
              <a:t>/yr – calories per metre squared per year</a:t>
            </a:r>
          </a:p>
          <a:p>
            <a:pPr lvl="1" eaLnBrk="1" hangingPunct="1"/>
            <a:r>
              <a:rPr lang="en-US" smtClean="0"/>
              <a:t>Can also be expressed in </a:t>
            </a:r>
            <a:r>
              <a:rPr lang="en-US" b="1" smtClean="0"/>
              <a:t>biomass (dry mass)</a:t>
            </a:r>
            <a:r>
              <a:rPr lang="en-US" smtClean="0"/>
              <a:t> of vegetation added to an ecosystem per year</a:t>
            </a:r>
          </a:p>
          <a:p>
            <a:pPr lvl="2" eaLnBrk="1" hangingPunct="1"/>
            <a:r>
              <a:rPr lang="en-US" smtClean="0"/>
              <a:t>g/m</a:t>
            </a:r>
            <a:r>
              <a:rPr lang="en-US" baseline="30000" smtClean="0"/>
              <a:t>2</a:t>
            </a:r>
            <a:r>
              <a:rPr lang="en-US" smtClean="0"/>
              <a:t>/yr – grams / metre squared / year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Primary Productivity II</a:t>
            </a:r>
          </a:p>
        </p:txBody>
      </p:sp>
      <p:sp>
        <p:nvSpPr>
          <p:cNvPr id="31747" name="Rectangle 3"/>
          <p:cNvSpPr>
            <a:spLocks noGrp="1" noChangeArrowheads="1"/>
          </p:cNvSpPr>
          <p:nvPr>
            <p:ph type="body" idx="1"/>
          </p:nvPr>
        </p:nvSpPr>
        <p:spPr/>
        <p:txBody>
          <a:bodyPr/>
          <a:lstStyle/>
          <a:p>
            <a:pPr eaLnBrk="1" hangingPunct="1">
              <a:lnSpc>
                <a:spcPct val="80000"/>
              </a:lnSpc>
            </a:pPr>
            <a:r>
              <a:rPr lang="en-US" sz="2800" smtClean="0"/>
              <a:t>Primary productivity is the </a:t>
            </a:r>
            <a:r>
              <a:rPr lang="en-US" sz="2800" b="1" smtClean="0"/>
              <a:t>rate at which organisms produce new biomass</a:t>
            </a:r>
            <a:endParaRPr lang="en-US" sz="2800" smtClean="0"/>
          </a:p>
          <a:p>
            <a:pPr lvl="1" eaLnBrk="1" hangingPunct="1">
              <a:lnSpc>
                <a:spcPct val="80000"/>
              </a:lnSpc>
            </a:pPr>
            <a:r>
              <a:rPr lang="en-US" sz="2400" smtClean="0"/>
              <a:t>Note that this is not the same as the total mass of </a:t>
            </a:r>
            <a:r>
              <a:rPr lang="en-US" sz="2400" i="1" smtClean="0"/>
              <a:t>all</a:t>
            </a:r>
            <a:r>
              <a:rPr lang="en-US" sz="2400" smtClean="0"/>
              <a:t> photosynthetic organisms in an area over time</a:t>
            </a:r>
          </a:p>
          <a:p>
            <a:pPr eaLnBrk="1" hangingPunct="1">
              <a:lnSpc>
                <a:spcPct val="80000"/>
              </a:lnSpc>
            </a:pPr>
            <a:r>
              <a:rPr lang="en-US" sz="2800" smtClean="0"/>
              <a:t>Amount can vary between ecosystems because it depends on:</a:t>
            </a:r>
          </a:p>
          <a:p>
            <a:pPr lvl="1" eaLnBrk="1" hangingPunct="1">
              <a:lnSpc>
                <a:spcPct val="80000"/>
              </a:lnSpc>
            </a:pPr>
            <a:r>
              <a:rPr lang="en-US" sz="2400" smtClean="0"/>
              <a:t>Number of autotrophs</a:t>
            </a:r>
          </a:p>
          <a:p>
            <a:pPr lvl="1" eaLnBrk="1" hangingPunct="1">
              <a:lnSpc>
                <a:spcPct val="80000"/>
              </a:lnSpc>
            </a:pPr>
            <a:r>
              <a:rPr lang="en-US" sz="2400" smtClean="0"/>
              <a:t>Amount of heat and light</a:t>
            </a:r>
          </a:p>
          <a:p>
            <a:pPr lvl="1" eaLnBrk="1" hangingPunct="1">
              <a:lnSpc>
                <a:spcPct val="80000"/>
              </a:lnSpc>
            </a:pPr>
            <a:r>
              <a:rPr lang="en-US" sz="2400" smtClean="0"/>
              <a:t>Amount of rainfall</a:t>
            </a:r>
          </a:p>
          <a:p>
            <a:pPr lvl="1" eaLnBrk="1" hangingPunct="1">
              <a:lnSpc>
                <a:spcPct val="80000"/>
              </a:lnSpc>
            </a:pPr>
            <a:r>
              <a:rPr lang="en-US" sz="2400" smtClean="0"/>
              <a:t>Presence of required nutrients and mineral to grow </a:t>
            </a:r>
          </a:p>
          <a:p>
            <a:pPr lvl="2" eaLnBrk="1" hangingPunct="1">
              <a:lnSpc>
                <a:spcPct val="80000"/>
              </a:lnSpc>
            </a:pPr>
            <a:r>
              <a:rPr lang="en-US" sz="2000" smtClean="0"/>
              <a:t>Phosphorus, nitrogen and potassium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The Environment</a:t>
            </a:r>
          </a:p>
        </p:txBody>
      </p:sp>
      <p:sp>
        <p:nvSpPr>
          <p:cNvPr id="8195" name="Rectangle 3"/>
          <p:cNvSpPr>
            <a:spLocks noGrp="1" noChangeArrowheads="1"/>
          </p:cNvSpPr>
          <p:nvPr>
            <p:ph type="body" idx="1"/>
          </p:nvPr>
        </p:nvSpPr>
        <p:spPr/>
        <p:txBody>
          <a:bodyPr/>
          <a:lstStyle/>
          <a:p>
            <a:pPr eaLnBrk="1" hangingPunct="1">
              <a:lnSpc>
                <a:spcPct val="90000"/>
              </a:lnSpc>
            </a:pPr>
            <a:r>
              <a:rPr lang="en-US" smtClean="0"/>
              <a:t>Includes all the organisms as well as air, soil and water that surrounds the organism</a:t>
            </a:r>
          </a:p>
          <a:p>
            <a:pPr eaLnBrk="1" hangingPunct="1">
              <a:lnSpc>
                <a:spcPct val="90000"/>
              </a:lnSpc>
            </a:pPr>
            <a:r>
              <a:rPr lang="en-US" b="1" smtClean="0"/>
              <a:t>Biotic Components</a:t>
            </a:r>
            <a:endParaRPr lang="en-US" smtClean="0"/>
          </a:p>
          <a:p>
            <a:pPr lvl="1" eaLnBrk="1" hangingPunct="1">
              <a:lnSpc>
                <a:spcPct val="90000"/>
              </a:lnSpc>
            </a:pPr>
            <a:r>
              <a:rPr lang="en-US" smtClean="0"/>
              <a:t>Living things that an organism interacts with – predator / prey, competition, symbiosis, parasitism</a:t>
            </a:r>
          </a:p>
          <a:p>
            <a:pPr eaLnBrk="1" hangingPunct="1">
              <a:lnSpc>
                <a:spcPct val="90000"/>
              </a:lnSpc>
            </a:pPr>
            <a:r>
              <a:rPr lang="en-US" b="1" smtClean="0"/>
              <a:t>Abiotic Components</a:t>
            </a:r>
          </a:p>
          <a:p>
            <a:pPr lvl="1" eaLnBrk="1" hangingPunct="1">
              <a:lnSpc>
                <a:spcPct val="90000"/>
              </a:lnSpc>
            </a:pPr>
            <a:r>
              <a:rPr lang="en-US" smtClean="0"/>
              <a:t>Non-living physical and chemical factors that influence an organism’s survival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Putting In Perspective</a:t>
            </a:r>
          </a:p>
        </p:txBody>
      </p:sp>
      <p:pic>
        <p:nvPicPr>
          <p:cNvPr id="32771" name="Picture 3"/>
          <p:cNvPicPr>
            <a:picLocks noChangeAspect="1" noChangeArrowheads="1"/>
          </p:cNvPicPr>
          <p:nvPr>
            <p:ph type="body" idx="1"/>
          </p:nvPr>
        </p:nvPicPr>
        <p:blipFill>
          <a:blip r:embed="rId2"/>
          <a:srcRect/>
          <a:stretch>
            <a:fillRect/>
          </a:stretch>
        </p:blip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p:txBody>
          <a:bodyPr/>
          <a:lstStyle/>
          <a:p>
            <a:pPr eaLnBrk="1" hangingPunct="1"/>
            <a:endParaRPr lang="en-US" smtClean="0"/>
          </a:p>
        </p:txBody>
      </p:sp>
      <p:pic>
        <p:nvPicPr>
          <p:cNvPr id="33795" name="Picture 7"/>
          <p:cNvPicPr>
            <a:picLocks noChangeAspect="1" noChangeArrowheads="1"/>
          </p:cNvPicPr>
          <p:nvPr>
            <p:ph sz="half" idx="1"/>
          </p:nvPr>
        </p:nvPicPr>
        <p:blipFill>
          <a:blip r:embed="rId2"/>
          <a:srcRect/>
          <a:stretch>
            <a:fillRect/>
          </a:stretch>
        </p:blipFill>
        <p:spPr/>
      </p:pic>
      <p:pic>
        <p:nvPicPr>
          <p:cNvPr id="33796" name="Picture 8"/>
          <p:cNvPicPr>
            <a:picLocks noChangeAspect="1" noChangeArrowheads="1"/>
          </p:cNvPicPr>
          <p:nvPr>
            <p:ph sz="half" idx="2"/>
          </p:nvPr>
        </p:nvPicPr>
        <p:blipFill>
          <a:blip r:embed="rId3"/>
          <a:srcRect/>
          <a:stretch>
            <a:fillRect/>
          </a:stretch>
        </p:blip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t>Energy Transfer at Higher Trophic Levels</a:t>
            </a:r>
          </a:p>
        </p:txBody>
      </p:sp>
      <p:sp>
        <p:nvSpPr>
          <p:cNvPr id="34819" name="Rectangle 3"/>
          <p:cNvSpPr>
            <a:spLocks noGrp="1" noChangeArrowheads="1"/>
          </p:cNvSpPr>
          <p:nvPr>
            <p:ph type="body" idx="1"/>
          </p:nvPr>
        </p:nvSpPr>
        <p:spPr>
          <a:xfrm>
            <a:off x="457200" y="1828800"/>
            <a:ext cx="8229600" cy="5029200"/>
          </a:xfrm>
        </p:spPr>
        <p:txBody>
          <a:bodyPr/>
          <a:lstStyle/>
          <a:p>
            <a:pPr eaLnBrk="1" hangingPunct="1"/>
            <a:r>
              <a:rPr lang="en-US" sz="2800" smtClean="0"/>
              <a:t>Not all solar energy is passed on up the food chain from the primary producers</a:t>
            </a:r>
          </a:p>
          <a:p>
            <a:pPr eaLnBrk="1" hangingPunct="1"/>
            <a:r>
              <a:rPr lang="en-US" sz="2800" smtClean="0"/>
              <a:t>Most is used in their own cellular reactions, and another portion is simply not eaten by consumers (ex. Leaving the roots or seeds uneaten)</a:t>
            </a:r>
          </a:p>
          <a:p>
            <a:pPr eaLnBrk="1" hangingPunct="1"/>
            <a:r>
              <a:rPr lang="en-US" sz="2800" smtClean="0"/>
              <a:t>Only some of that total biomass eaten by consumers is converted into tissues in the animal that at it  (See fig. 7.10 on page 215)</a:t>
            </a:r>
          </a:p>
          <a:p>
            <a:pPr eaLnBrk="1" hangingPunct="1"/>
            <a:r>
              <a:rPr lang="en-US" sz="2800" smtClean="0"/>
              <a:t>Some is lost in wastes, cellular respiration and growth of the organism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srcRect/>
          <a:stretch>
            <a:fillRect/>
          </a:stretch>
        </p:blipFill>
        <p:spPr bwMode="auto">
          <a:xfrm>
            <a:off x="533400" y="2014538"/>
            <a:ext cx="8153400" cy="4843462"/>
          </a:xfrm>
          <a:prstGeom prst="rect">
            <a:avLst/>
          </a:prstGeom>
          <a:noFill/>
          <a:ln w="9525">
            <a:noFill/>
            <a:miter lim="800000"/>
            <a:headEnd/>
            <a:tailEnd/>
          </a:ln>
        </p:spPr>
      </p:pic>
      <p:sp>
        <p:nvSpPr>
          <p:cNvPr id="35843" name="Rectangle 2"/>
          <p:cNvSpPr>
            <a:spLocks noGrp="1" noChangeArrowheads="1"/>
          </p:cNvSpPr>
          <p:nvPr>
            <p:ph type="title"/>
          </p:nvPr>
        </p:nvSpPr>
        <p:spPr/>
        <p:txBody>
          <a:bodyPr/>
          <a:lstStyle/>
          <a:p>
            <a:pPr eaLnBrk="1" hangingPunct="1"/>
            <a:r>
              <a:rPr lang="en-US" smtClean="0"/>
              <a:t>The 10% Rule</a:t>
            </a:r>
          </a:p>
        </p:txBody>
      </p:sp>
      <p:sp>
        <p:nvSpPr>
          <p:cNvPr id="35844" name="Rectangle 3"/>
          <p:cNvSpPr>
            <a:spLocks noGrp="1" noChangeArrowheads="1"/>
          </p:cNvSpPr>
          <p:nvPr>
            <p:ph type="body" idx="1"/>
          </p:nvPr>
        </p:nvSpPr>
        <p:spPr>
          <a:xfrm>
            <a:off x="5638800" y="1828800"/>
            <a:ext cx="3505200" cy="4302125"/>
          </a:xfrm>
        </p:spPr>
        <p:txBody>
          <a:bodyPr/>
          <a:lstStyle/>
          <a:p>
            <a:pPr eaLnBrk="1" hangingPunct="1">
              <a:lnSpc>
                <a:spcPct val="90000"/>
              </a:lnSpc>
            </a:pPr>
            <a:r>
              <a:rPr lang="en-US" sz="2800" smtClean="0"/>
              <a:t>If </a:t>
            </a:r>
            <a:r>
              <a:rPr lang="en-US" sz="2800" b="1" smtClean="0"/>
              <a:t>10%</a:t>
            </a:r>
            <a:r>
              <a:rPr lang="en-US" sz="2800" smtClean="0"/>
              <a:t> of the energy can be transferred from one trophic level to the one above it, each trophic level must have </a:t>
            </a:r>
            <a:r>
              <a:rPr lang="en-US" sz="2800" b="1" smtClean="0"/>
              <a:t>10 times</a:t>
            </a:r>
            <a:r>
              <a:rPr lang="en-US" sz="2800" smtClean="0"/>
              <a:t> the energy as the one above it </a:t>
            </a:r>
            <a:br>
              <a:rPr lang="en-US" sz="2800" smtClean="0"/>
            </a:br>
            <a:r>
              <a:rPr lang="en-US" sz="2800" smtClean="0"/>
              <a:t>(Fig. 7.11 pg. 216)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Pyramid of Energy</a:t>
            </a:r>
          </a:p>
        </p:txBody>
      </p:sp>
      <p:sp>
        <p:nvSpPr>
          <p:cNvPr id="36867" name="Rectangle 6"/>
          <p:cNvSpPr>
            <a:spLocks noGrp="1" noChangeArrowheads="1"/>
          </p:cNvSpPr>
          <p:nvPr>
            <p:ph type="body" sz="half" idx="1"/>
          </p:nvPr>
        </p:nvSpPr>
        <p:spPr>
          <a:xfrm>
            <a:off x="457200" y="1828800"/>
            <a:ext cx="8382000" cy="990600"/>
          </a:xfrm>
        </p:spPr>
        <p:txBody>
          <a:bodyPr/>
          <a:lstStyle/>
          <a:p>
            <a:pPr eaLnBrk="1" hangingPunct="1"/>
            <a:r>
              <a:rPr lang="en-US" sz="2800" smtClean="0"/>
              <a:t>Shows the total energy at each trophic level in the ecosystem</a:t>
            </a:r>
          </a:p>
        </p:txBody>
      </p:sp>
      <p:pic>
        <p:nvPicPr>
          <p:cNvPr id="36868" name="Picture 4"/>
          <p:cNvPicPr>
            <a:picLocks noChangeAspect="1" noChangeArrowheads="1"/>
          </p:cNvPicPr>
          <p:nvPr>
            <p:ph sz="half" idx="2"/>
          </p:nvPr>
        </p:nvPicPr>
        <p:blipFill>
          <a:blip r:embed="rId2">
            <a:lum contrast="6000"/>
          </a:blip>
          <a:srcRect/>
          <a:stretch>
            <a:fillRect/>
          </a:stretch>
        </p:blipFill>
        <p:spPr>
          <a:xfrm>
            <a:off x="685800" y="2743200"/>
            <a:ext cx="7620000" cy="4114800"/>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Pyramid of Biomass</a:t>
            </a:r>
          </a:p>
        </p:txBody>
      </p:sp>
      <p:sp>
        <p:nvSpPr>
          <p:cNvPr id="37891" name="Rectangle 3"/>
          <p:cNvSpPr>
            <a:spLocks noGrp="1" noChangeArrowheads="1"/>
          </p:cNvSpPr>
          <p:nvPr>
            <p:ph type="body" sz="half" idx="1"/>
          </p:nvPr>
        </p:nvSpPr>
        <p:spPr>
          <a:xfrm>
            <a:off x="457200" y="1828800"/>
            <a:ext cx="4038600" cy="5029200"/>
          </a:xfrm>
        </p:spPr>
        <p:txBody>
          <a:bodyPr/>
          <a:lstStyle/>
          <a:p>
            <a:pPr eaLnBrk="1" hangingPunct="1"/>
            <a:r>
              <a:rPr lang="en-US" sz="2400" smtClean="0"/>
              <a:t>Each tier represents the </a:t>
            </a:r>
            <a:r>
              <a:rPr lang="en-US" sz="2400" i="1" smtClean="0"/>
              <a:t>standing biomass</a:t>
            </a:r>
            <a:r>
              <a:rPr lang="en-US" sz="2400" smtClean="0"/>
              <a:t> (total dry weight of all organisms) in a trophic level.  Biomass pyramids generally narrow sharply from primary producers at the base to top-level carnivores at the apex because energy transfers between trophic levels are so inefficient </a:t>
            </a:r>
            <a:br>
              <a:rPr lang="en-US" sz="2400" smtClean="0"/>
            </a:br>
            <a:r>
              <a:rPr lang="en-US" sz="2400" smtClean="0"/>
              <a:t/>
            </a:r>
            <a:br>
              <a:rPr lang="en-US" sz="2400" smtClean="0"/>
            </a:br>
            <a:r>
              <a:rPr lang="en-US" sz="2400" smtClean="0"/>
              <a:t>(See Fig. 7.12 pg 216)</a:t>
            </a:r>
          </a:p>
        </p:txBody>
      </p:sp>
      <p:pic>
        <p:nvPicPr>
          <p:cNvPr id="37892" name="Picture 4"/>
          <p:cNvPicPr>
            <a:picLocks noChangeAspect="1" noChangeArrowheads="1"/>
          </p:cNvPicPr>
          <p:nvPr>
            <p:ph sz="half" idx="2"/>
          </p:nvPr>
        </p:nvPicPr>
        <p:blipFill>
          <a:blip r:embed="rId2"/>
          <a:srcRect/>
          <a:stretch>
            <a:fillRect/>
          </a:stretch>
        </p:blipFill>
        <p:spPr>
          <a:xfrm>
            <a:off x="4572000" y="2438400"/>
            <a:ext cx="4343400" cy="29305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Pyramid of Numbers</a:t>
            </a:r>
          </a:p>
        </p:txBody>
      </p:sp>
      <p:sp>
        <p:nvSpPr>
          <p:cNvPr id="38915" name="Rectangle 3"/>
          <p:cNvSpPr>
            <a:spLocks noGrp="1" noChangeArrowheads="1"/>
          </p:cNvSpPr>
          <p:nvPr>
            <p:ph type="body" sz="half" idx="1"/>
          </p:nvPr>
        </p:nvSpPr>
        <p:spPr>
          <a:xfrm>
            <a:off x="457200" y="1828800"/>
            <a:ext cx="4343400" cy="4302125"/>
          </a:xfrm>
        </p:spPr>
        <p:txBody>
          <a:bodyPr/>
          <a:lstStyle/>
          <a:p>
            <a:pPr eaLnBrk="1" hangingPunct="1">
              <a:lnSpc>
                <a:spcPct val="80000"/>
              </a:lnSpc>
            </a:pPr>
            <a:r>
              <a:rPr lang="en-US" sz="1800" smtClean="0"/>
              <a:t>The size of each tier is proportional to the number of individual organisms present in each trophic level.  Like biomass pyramids, numbers pyramids usually narrow sharply from primary producers at the base to top level carnivores at the apex.</a:t>
            </a:r>
            <a:br>
              <a:rPr lang="en-US" sz="1800" smtClean="0"/>
            </a:br>
            <a:endParaRPr lang="en-US" sz="1800" b="1" u="sng" smtClean="0"/>
          </a:p>
          <a:p>
            <a:pPr eaLnBrk="1" hangingPunct="1">
              <a:lnSpc>
                <a:spcPct val="80000"/>
              </a:lnSpc>
            </a:pPr>
            <a:r>
              <a:rPr lang="en-US" sz="1800" smtClean="0"/>
              <a:t>Populations of top level predators are typically very small, and the animals may be widely spaced within their habitats.  As a result, predators are highly susceptible to extinction</a:t>
            </a:r>
            <a:br>
              <a:rPr lang="en-US" sz="1800" smtClean="0"/>
            </a:br>
            <a:endParaRPr lang="en-US" sz="1800" smtClean="0"/>
          </a:p>
          <a:p>
            <a:pPr eaLnBrk="1" hangingPunct="1">
              <a:lnSpc>
                <a:spcPct val="80000"/>
              </a:lnSpc>
            </a:pPr>
            <a:r>
              <a:rPr lang="en-US" sz="1800" smtClean="0"/>
              <a:t>See Fig. 7.13  pg 217</a:t>
            </a:r>
          </a:p>
        </p:txBody>
      </p:sp>
      <p:pic>
        <p:nvPicPr>
          <p:cNvPr id="38916" name="Picture 4"/>
          <p:cNvPicPr>
            <a:picLocks noChangeAspect="1" noChangeArrowheads="1"/>
          </p:cNvPicPr>
          <p:nvPr>
            <p:ph sz="half" idx="2"/>
          </p:nvPr>
        </p:nvPicPr>
        <p:blipFill>
          <a:blip r:embed="rId2"/>
          <a:srcRect/>
          <a:stretch>
            <a:fillRect/>
          </a:stretch>
        </p:blipFill>
        <p:spPr>
          <a:xfrm>
            <a:off x="4572000" y="1828800"/>
            <a:ext cx="4495800" cy="430212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Chapter Review Questions</a:t>
            </a:r>
          </a:p>
        </p:txBody>
      </p:sp>
      <p:sp>
        <p:nvSpPr>
          <p:cNvPr id="39939" name="Rectangle 3"/>
          <p:cNvSpPr>
            <a:spLocks noGrp="1" noChangeArrowheads="1"/>
          </p:cNvSpPr>
          <p:nvPr>
            <p:ph type="body" idx="1"/>
          </p:nvPr>
        </p:nvSpPr>
        <p:spPr/>
        <p:txBody>
          <a:bodyPr/>
          <a:lstStyle/>
          <a:p>
            <a:pPr eaLnBrk="1" hangingPunct="1"/>
            <a:r>
              <a:rPr lang="en-US" smtClean="0"/>
              <a:t>Complete the following questions</a:t>
            </a:r>
            <a:br>
              <a:rPr lang="en-US" smtClean="0"/>
            </a:br>
            <a:r>
              <a:rPr lang="en-US" smtClean="0"/>
              <a:t/>
            </a:r>
            <a:br>
              <a:rPr lang="en-US" smtClean="0"/>
            </a:br>
            <a:endParaRPr lang="en-US" smtClean="0"/>
          </a:p>
          <a:p>
            <a:pPr eaLnBrk="1" hangingPunct="1"/>
            <a:r>
              <a:rPr lang="en-US" sz="4000" smtClean="0"/>
              <a:t>Page 217</a:t>
            </a:r>
          </a:p>
          <a:p>
            <a:pPr lvl="1" eaLnBrk="1" hangingPunct="1"/>
            <a:r>
              <a:rPr lang="en-US" sz="3600" smtClean="0"/>
              <a:t>1, 2, 3, 4, 5, 6, 7, 9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Organizing Interactions</a:t>
            </a:r>
          </a:p>
        </p:txBody>
      </p:sp>
      <p:graphicFrame>
        <p:nvGraphicFramePr>
          <p:cNvPr id="1026" name="Object 4"/>
          <p:cNvGraphicFramePr>
            <a:graphicFrameLocks noChangeAspect="1"/>
          </p:cNvGraphicFramePr>
          <p:nvPr>
            <p:ph idx="1"/>
          </p:nvPr>
        </p:nvGraphicFramePr>
        <p:xfrm>
          <a:off x="457200" y="2876550"/>
          <a:ext cx="8229600" cy="2205038"/>
        </p:xfrm>
        <a:graphic>
          <a:graphicData uri="http://schemas.openxmlformats.org/presentationml/2006/ole">
            <p:oleObj spid="_x0000_s1026" name="Photo Editor Photo" r:id="rId3" imgW="5866667" imgH="1571844" progId="MSPhotoEd.3">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Organizing Interactions</a:t>
            </a:r>
          </a:p>
        </p:txBody>
      </p:sp>
      <p:sp>
        <p:nvSpPr>
          <p:cNvPr id="9219" name="Rectangle 3"/>
          <p:cNvSpPr>
            <a:spLocks noGrp="1" noChangeArrowheads="1"/>
          </p:cNvSpPr>
          <p:nvPr>
            <p:ph type="body" sz="half" idx="1"/>
          </p:nvPr>
        </p:nvSpPr>
        <p:spPr>
          <a:xfrm>
            <a:off x="457200" y="1828800"/>
            <a:ext cx="4876800" cy="4302125"/>
          </a:xfrm>
        </p:spPr>
        <p:txBody>
          <a:bodyPr/>
          <a:lstStyle/>
          <a:p>
            <a:pPr eaLnBrk="1" hangingPunct="1"/>
            <a:r>
              <a:rPr lang="en-US" sz="2400" b="1" smtClean="0"/>
              <a:t>Populations</a:t>
            </a:r>
          </a:p>
          <a:p>
            <a:pPr lvl="1" eaLnBrk="1" hangingPunct="1"/>
            <a:r>
              <a:rPr lang="en-US" sz="2000" smtClean="0"/>
              <a:t>A group of individuals of the same species, living in the same geographical area. The size of the area depends on how fast or how far the organism can travel</a:t>
            </a:r>
          </a:p>
          <a:p>
            <a:pPr lvl="1" eaLnBrk="1" hangingPunct="1"/>
            <a:r>
              <a:rPr lang="en-US" sz="2000" smtClean="0"/>
              <a:t>Differences in abiotic conditions account for different populations of the same species showing different behaviors – These variations have evolved over time</a:t>
            </a:r>
          </a:p>
        </p:txBody>
      </p:sp>
      <p:pic>
        <p:nvPicPr>
          <p:cNvPr id="9220" name="Picture 4"/>
          <p:cNvPicPr>
            <a:picLocks noChangeAspect="1" noChangeArrowheads="1"/>
          </p:cNvPicPr>
          <p:nvPr>
            <p:ph sz="half" idx="2"/>
          </p:nvPr>
        </p:nvPicPr>
        <p:blipFill>
          <a:blip r:embed="rId2"/>
          <a:srcRect/>
          <a:stretch>
            <a:fillRect/>
          </a:stretch>
        </p:blipFill>
        <p:spPr>
          <a:xfrm>
            <a:off x="5334000" y="1828800"/>
            <a:ext cx="3352800" cy="430212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endParaRPr lang="en-US" smtClean="0"/>
          </a:p>
        </p:txBody>
      </p:sp>
      <p:sp>
        <p:nvSpPr>
          <p:cNvPr id="10243" name="Rectangle 3"/>
          <p:cNvSpPr>
            <a:spLocks noGrp="1" noChangeArrowheads="1"/>
          </p:cNvSpPr>
          <p:nvPr>
            <p:ph type="body" sz="half" idx="1"/>
          </p:nvPr>
        </p:nvSpPr>
        <p:spPr>
          <a:xfrm>
            <a:off x="457200" y="1828800"/>
            <a:ext cx="4953000" cy="5181600"/>
          </a:xfrm>
        </p:spPr>
        <p:txBody>
          <a:bodyPr/>
          <a:lstStyle/>
          <a:p>
            <a:pPr eaLnBrk="1" hangingPunct="1"/>
            <a:r>
              <a:rPr lang="en-US" sz="2800" b="1" smtClean="0"/>
              <a:t>Communities</a:t>
            </a:r>
          </a:p>
          <a:p>
            <a:pPr lvl="1" eaLnBrk="1" hangingPunct="1"/>
            <a:r>
              <a:rPr lang="en-US" sz="2400" smtClean="0"/>
              <a:t>All of the organisms in all of the interacting populations in a given area</a:t>
            </a:r>
          </a:p>
          <a:p>
            <a:pPr lvl="1" eaLnBrk="1" hangingPunct="1"/>
            <a:r>
              <a:rPr lang="en-US" sz="2400" smtClean="0"/>
              <a:t>Influential interactions include:</a:t>
            </a:r>
          </a:p>
          <a:p>
            <a:pPr lvl="2" eaLnBrk="1" hangingPunct="1"/>
            <a:r>
              <a:rPr lang="en-US" sz="2000" smtClean="0"/>
              <a:t>Competition, predator-prey relationships, and environmental factors (ie. Amount of sunlight)</a:t>
            </a:r>
          </a:p>
          <a:p>
            <a:pPr lvl="1" eaLnBrk="1" hangingPunct="1"/>
            <a:r>
              <a:rPr lang="en-US" sz="2400" smtClean="0"/>
              <a:t>Dynamic – number and type of organisms in a community change over time</a:t>
            </a:r>
          </a:p>
          <a:p>
            <a:pPr lvl="2" eaLnBrk="1" hangingPunct="1"/>
            <a:r>
              <a:rPr lang="en-US" sz="2000" smtClean="0"/>
              <a:t>This is called </a:t>
            </a:r>
            <a:r>
              <a:rPr lang="en-US" sz="2000" b="1" smtClean="0"/>
              <a:t>Ecological Succession</a:t>
            </a:r>
            <a:endParaRPr lang="en-US" sz="2000" smtClean="0"/>
          </a:p>
        </p:txBody>
      </p:sp>
      <p:pic>
        <p:nvPicPr>
          <p:cNvPr id="10244" name="Picture 5"/>
          <p:cNvPicPr>
            <a:picLocks noChangeAspect="1" noChangeArrowheads="1"/>
          </p:cNvPicPr>
          <p:nvPr>
            <p:ph sz="half" idx="2"/>
          </p:nvPr>
        </p:nvPicPr>
        <p:blipFill>
          <a:blip r:embed="rId2"/>
          <a:srcRect/>
          <a:stretch>
            <a:fillRect/>
          </a:stretch>
        </p:blipFill>
        <p:spPr>
          <a:xfrm>
            <a:off x="5562600" y="2590800"/>
            <a:ext cx="3219450" cy="3429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Ecological Succession</a:t>
            </a:r>
          </a:p>
        </p:txBody>
      </p:sp>
      <p:sp>
        <p:nvSpPr>
          <p:cNvPr id="11267" name="Rectangle 3"/>
          <p:cNvSpPr>
            <a:spLocks noGrp="1" noChangeArrowheads="1"/>
          </p:cNvSpPr>
          <p:nvPr>
            <p:ph type="body" idx="1"/>
          </p:nvPr>
        </p:nvSpPr>
        <p:spPr>
          <a:xfrm>
            <a:off x="457200" y="1828800"/>
            <a:ext cx="8229600" cy="5029200"/>
          </a:xfrm>
        </p:spPr>
        <p:txBody>
          <a:bodyPr/>
          <a:lstStyle/>
          <a:p>
            <a:pPr eaLnBrk="1" hangingPunct="1"/>
            <a:r>
              <a:rPr lang="en-US" b="1" smtClean="0"/>
              <a:t>Colonizers</a:t>
            </a:r>
          </a:p>
          <a:p>
            <a:pPr lvl="1" eaLnBrk="1" hangingPunct="1"/>
            <a:r>
              <a:rPr lang="en-US" smtClean="0"/>
              <a:t>The first organisms to arrive after a disturbance (ie. Forest fire) whose growth and reproduction changes the area</a:t>
            </a:r>
          </a:p>
          <a:p>
            <a:pPr lvl="1" eaLnBrk="1" hangingPunct="1"/>
            <a:r>
              <a:rPr lang="en-US" smtClean="0"/>
              <a:t>Over time new organisms may arrive, allowing for new populations to survive, making the environment more or less suitable for the colonizers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Cycle of Succession</a:t>
            </a:r>
          </a:p>
        </p:txBody>
      </p:sp>
      <p:pic>
        <p:nvPicPr>
          <p:cNvPr id="12291" name="Picture 4"/>
          <p:cNvPicPr>
            <a:picLocks noChangeAspect="1" noChangeArrowheads="1"/>
          </p:cNvPicPr>
          <p:nvPr>
            <p:ph idx="1"/>
          </p:nvPr>
        </p:nvPicPr>
        <p:blipFill>
          <a:blip r:embed="rId2"/>
          <a:srcRect/>
          <a:stretch>
            <a:fillRect/>
          </a:stretch>
        </p:blipFill>
        <p:spPr>
          <a:xfrm>
            <a:off x="457200" y="1828800"/>
            <a:ext cx="8229600" cy="50292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Climax Community</a:t>
            </a:r>
          </a:p>
        </p:txBody>
      </p:sp>
      <p:sp>
        <p:nvSpPr>
          <p:cNvPr id="13315" name="Rectangle 3"/>
          <p:cNvSpPr>
            <a:spLocks noGrp="1" noChangeArrowheads="1"/>
          </p:cNvSpPr>
          <p:nvPr>
            <p:ph type="body" idx="1"/>
          </p:nvPr>
        </p:nvSpPr>
        <p:spPr>
          <a:xfrm>
            <a:off x="457200" y="1828800"/>
            <a:ext cx="8229600" cy="5029200"/>
          </a:xfrm>
        </p:spPr>
        <p:txBody>
          <a:bodyPr/>
          <a:lstStyle/>
          <a:p>
            <a:pPr lvl="1" eaLnBrk="1" hangingPunct="1">
              <a:lnSpc>
                <a:spcPct val="90000"/>
              </a:lnSpc>
            </a:pPr>
            <a:r>
              <a:rPr lang="en-US" smtClean="0"/>
              <a:t>Community in which populations remain stable and exist in balance with each other, indicating that succession has come to an end.</a:t>
            </a:r>
          </a:p>
          <a:p>
            <a:pPr lvl="1" eaLnBrk="1" hangingPunct="1">
              <a:lnSpc>
                <a:spcPct val="90000"/>
              </a:lnSpc>
            </a:pPr>
            <a:r>
              <a:rPr lang="en-US" smtClean="0"/>
              <a:t>Varies widely from one area to another, depending on the abiotic feature of the area.</a:t>
            </a:r>
          </a:p>
          <a:p>
            <a:pPr lvl="1" eaLnBrk="1" hangingPunct="1">
              <a:lnSpc>
                <a:spcPct val="90000"/>
              </a:lnSpc>
            </a:pPr>
            <a:r>
              <a:rPr lang="en-US" smtClean="0"/>
              <a:t>Because the size, frequency and severity of disturbances vary, many communities actually consist of a mosaic of patches at different stages of succession</a:t>
            </a:r>
          </a:p>
          <a:p>
            <a:pPr lvl="2" eaLnBrk="1" hangingPunct="1">
              <a:lnSpc>
                <a:spcPct val="90000"/>
              </a:lnSpc>
            </a:pPr>
            <a:r>
              <a:rPr lang="en-US" smtClean="0"/>
              <a:t>Think about the different stages observed along the Bay d’Espoire Highway – some is natural while some experienced a forest fire</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622</TotalTime>
  <Words>1497</Words>
  <Application>Microsoft PowerPoint</Application>
  <PresentationFormat>On-screen Show (4:3)</PresentationFormat>
  <Paragraphs>157</Paragraphs>
  <Slides>37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Times New Roman</vt:lpstr>
      <vt:lpstr>Arial</vt:lpstr>
      <vt:lpstr>Wingdings</vt:lpstr>
      <vt:lpstr>Times</vt:lpstr>
      <vt:lpstr>Quadrant</vt:lpstr>
      <vt:lpstr>Microsoft Photo Editor 3.0 Photo</vt:lpstr>
      <vt:lpstr>Chapter 7 Population Dynamics</vt:lpstr>
      <vt:lpstr>7.1 - Populations, Communities, Ecosystems</vt:lpstr>
      <vt:lpstr>The Environment</vt:lpstr>
      <vt:lpstr>Organizing Interactions</vt:lpstr>
      <vt:lpstr>Organizing Interactions</vt:lpstr>
      <vt:lpstr>Slide 6</vt:lpstr>
      <vt:lpstr>Ecological Succession</vt:lpstr>
      <vt:lpstr>Cycle of Succession</vt:lpstr>
      <vt:lpstr>Climax Community</vt:lpstr>
      <vt:lpstr>Secondary Succession</vt:lpstr>
      <vt:lpstr>Primary Succession I</vt:lpstr>
      <vt:lpstr>Primary Succession II</vt:lpstr>
      <vt:lpstr>Succession video</vt:lpstr>
      <vt:lpstr>Ecosystems</vt:lpstr>
      <vt:lpstr>Biomes</vt:lpstr>
      <vt:lpstr>Biomes of the World</vt:lpstr>
      <vt:lpstr>Slide 17</vt:lpstr>
      <vt:lpstr>Habitat</vt:lpstr>
      <vt:lpstr>Range</vt:lpstr>
      <vt:lpstr>Ecological Niche</vt:lpstr>
      <vt:lpstr>Structure of Ecosystems</vt:lpstr>
      <vt:lpstr>Primary Producers</vt:lpstr>
      <vt:lpstr>Consumers</vt:lpstr>
      <vt:lpstr>Decomposers</vt:lpstr>
      <vt:lpstr>Food Chains</vt:lpstr>
      <vt:lpstr>Food Webs</vt:lpstr>
      <vt:lpstr>Energy Flow in Ecosystems</vt:lpstr>
      <vt:lpstr>Primary productivity I</vt:lpstr>
      <vt:lpstr>Primary Productivity II</vt:lpstr>
      <vt:lpstr>Putting In Perspective</vt:lpstr>
      <vt:lpstr>Slide 31</vt:lpstr>
      <vt:lpstr>Energy Transfer at Higher Trophic Levels</vt:lpstr>
      <vt:lpstr>The 10% Rule</vt:lpstr>
      <vt:lpstr>Pyramid of Energy</vt:lpstr>
      <vt:lpstr>Pyramid of Biomass</vt:lpstr>
      <vt:lpstr>Pyramid of Numbers</vt:lpstr>
      <vt:lpstr>Chapter Review Questions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Population Dynamics</dc:title>
  <dc:creator>Scott Oosterom</dc:creator>
  <cp:lastModifiedBy>Scott Oosterom</cp:lastModifiedBy>
  <cp:revision>10</cp:revision>
  <dcterms:created xsi:type="dcterms:W3CDTF">2008-05-12T02:50:33Z</dcterms:created>
  <dcterms:modified xsi:type="dcterms:W3CDTF">2009-05-11T16:06:02Z</dcterms:modified>
</cp:coreProperties>
</file>