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67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40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825500"/>
            <a:ext cx="76200" cy="42545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696200" cy="17145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137958"/>
            <a:ext cx="7696200" cy="17145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52070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5207000"/>
            <a:ext cx="2133600" cy="381000"/>
          </a:xfrm>
        </p:spPr>
        <p:txBody>
          <a:bodyPr/>
          <a:lstStyle>
            <a:lvl1pPr>
              <a:defRPr b="1"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1003" y="254000"/>
            <a:ext cx="8391525" cy="4826000"/>
            <a:chOff x="240" y="192"/>
            <a:chExt cx="5286" cy="3648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1"/>
            <a:ext cx="2057400" cy="46646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1"/>
            <a:ext cx="6019800" cy="46646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0"/>
            <a:ext cx="82296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1"/>
            <a:ext cx="4038600" cy="35851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35851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07000"/>
            <a:ext cx="1676400" cy="381000"/>
          </a:xfrm>
        </p:spPr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0"/>
            <a:ext cx="82296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35851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1"/>
            <a:ext cx="4038600" cy="35851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07000"/>
            <a:ext cx="1676400" cy="381000"/>
          </a:xfrm>
        </p:spPr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44501"/>
            <a:ext cx="8229600" cy="4664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07000"/>
            <a:ext cx="1676400" cy="381000"/>
          </a:xfrm>
        </p:spPr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0"/>
            <a:ext cx="82296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1"/>
            <a:ext cx="4038600" cy="35851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38600" cy="17290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380052"/>
            <a:ext cx="4038600" cy="17290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5207000"/>
            <a:ext cx="1676400" cy="381000"/>
          </a:xfrm>
        </p:spPr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0"/>
            <a:ext cx="82296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38600" cy="17290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380052"/>
            <a:ext cx="4038600" cy="17290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524001"/>
            <a:ext cx="4038600" cy="35851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5207000"/>
            <a:ext cx="1676400" cy="381000"/>
          </a:xfrm>
        </p:spPr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3585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3585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1"/>
            <a:ext cx="8229600" cy="35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70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fld id="{C9C4D82C-B110-4DB1-A316-37325F100F78}" type="datetimeFigureOut">
              <a:rPr lang="en-US" smtClean="0"/>
              <a:t>10/23/2008</a:t>
            </a:fld>
            <a:endParaRPr lang="en-CA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CA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D407BF6B-6091-4B74-A3A5-4C180CE12B8E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79400" y="127000"/>
            <a:ext cx="8686800" cy="13335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62000" y="1143000"/>
            <a:ext cx="76962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5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Unit 1</a:t>
            </a:r>
            <a:br>
              <a:rPr kumimoji="0" lang="en-CA" sz="5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CA" sz="5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Matter &amp; Energy for Life</a:t>
            </a:r>
            <a:endParaRPr kumimoji="0" lang="en-CA" sz="5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62000" y="3009900"/>
            <a:ext cx="76962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Chapter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Energy For Cells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CA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Biology 2201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Pigments - Chlorophyll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Most </a:t>
            </a:r>
            <a:r>
              <a:rPr lang="en-US" dirty="0" smtClean="0"/>
              <a:t>important </a:t>
            </a:r>
            <a:r>
              <a:rPr lang="en-US" dirty="0" smtClean="0"/>
              <a:t>pigment</a:t>
            </a:r>
          </a:p>
          <a:p>
            <a:r>
              <a:rPr lang="en-US" dirty="0" smtClean="0"/>
              <a:t>P</a:t>
            </a:r>
            <a:r>
              <a:rPr lang="en-US" dirty="0" smtClean="0"/>
              <a:t>resent </a:t>
            </a:r>
            <a:r>
              <a:rPr lang="en-US" dirty="0" smtClean="0"/>
              <a:t>in the largest numbers compared to other </a:t>
            </a:r>
            <a:r>
              <a:rPr lang="en-US" dirty="0" smtClean="0"/>
              <a:t>pigments</a:t>
            </a:r>
          </a:p>
          <a:p>
            <a:r>
              <a:rPr lang="en-US" dirty="0" smtClean="0"/>
              <a:t>Capture </a:t>
            </a:r>
            <a:r>
              <a:rPr lang="en-US" dirty="0" smtClean="0"/>
              <a:t>red and blue light while reflecting </a:t>
            </a:r>
            <a:r>
              <a:rPr lang="en-US" dirty="0" smtClean="0"/>
              <a:t>green</a:t>
            </a:r>
          </a:p>
          <a:p>
            <a:r>
              <a:rPr lang="en-US" dirty="0" smtClean="0"/>
              <a:t>Green </a:t>
            </a:r>
            <a:r>
              <a:rPr lang="en-US" dirty="0" smtClean="0"/>
              <a:t>in </a:t>
            </a:r>
            <a:r>
              <a:rPr lang="en-US" dirty="0" smtClean="0"/>
              <a:t>color</a:t>
            </a:r>
          </a:p>
          <a:p>
            <a:r>
              <a:rPr lang="en-CA" dirty="0" smtClean="0"/>
              <a:t>There </a:t>
            </a:r>
            <a:r>
              <a:rPr lang="en-CA" dirty="0" smtClean="0"/>
              <a:t>are two </a:t>
            </a:r>
            <a:r>
              <a:rPr lang="en-CA" dirty="0" smtClean="0"/>
              <a:t>types</a:t>
            </a:r>
            <a:endParaRPr lang="en-US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Chlorophyll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is the primary photosynthesis pigment.  It directly converts light energy to chemical energy.</a:t>
            </a:r>
          </a:p>
          <a:p>
            <a:r>
              <a:rPr lang="en-US" dirty="0" smtClean="0"/>
              <a:t>Chlorophyll </a:t>
            </a:r>
            <a:r>
              <a:rPr lang="en-US" dirty="0" smtClean="0"/>
              <a:t>B</a:t>
            </a:r>
          </a:p>
          <a:p>
            <a:pPr lvl="1"/>
            <a:r>
              <a:rPr lang="en-US" dirty="0" smtClean="0"/>
              <a:t>Absorbs light energy and transfers it to chlorophyll A.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Carotene &amp; Xanthophylls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3924299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Carotenes</a:t>
            </a:r>
          </a:p>
          <a:p>
            <a:pPr lvl="1"/>
            <a:r>
              <a:rPr lang="en-CA" dirty="0" smtClean="0"/>
              <a:t>Orange in colour</a:t>
            </a:r>
          </a:p>
          <a:p>
            <a:r>
              <a:rPr lang="en-CA" dirty="0" smtClean="0"/>
              <a:t>Xanthophylls</a:t>
            </a:r>
          </a:p>
          <a:p>
            <a:pPr lvl="1"/>
            <a:r>
              <a:rPr lang="en-CA" dirty="0" smtClean="0"/>
              <a:t>Yellow in colour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Both absorb light in the regions of the colour spectrum no covered by chlorophyll</a:t>
            </a:r>
            <a:endParaRPr lang="en-CA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43851" y="1799569"/>
            <a:ext cx="4654879" cy="3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Light Reaction vs. Dark Reaction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Light Reaction	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Requires light and takes place on the thylakoid membrane of the chloroplast.  </a:t>
            </a:r>
            <a:endParaRPr lang="en-US" dirty="0" smtClean="0"/>
          </a:p>
          <a:p>
            <a:r>
              <a:rPr lang="en-US" dirty="0" smtClean="0"/>
              <a:t>Chlorophyll </a:t>
            </a:r>
            <a:r>
              <a:rPr lang="en-US" dirty="0" smtClean="0"/>
              <a:t>captures the sun’s energy and uses it to produce oxygen and high energy compounds which are used in the dark reaction</a:t>
            </a:r>
            <a:r>
              <a:rPr lang="en-US" dirty="0" smtClean="0"/>
              <a:t>.</a:t>
            </a:r>
            <a:endParaRPr lang="en-US" u="sng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Dark Reaction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Does not require light, but does depend upon the high energy chemical products made in the light reaction.  </a:t>
            </a:r>
          </a:p>
          <a:p>
            <a:r>
              <a:rPr lang="en-US" dirty="0" smtClean="0"/>
              <a:t>This reaction occurs in the stroma.</a:t>
            </a:r>
          </a:p>
          <a:p>
            <a:r>
              <a:rPr lang="en-US" dirty="0" smtClean="0"/>
              <a:t>The reaction produces glucose and is often called carbon fixation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Rate of Photosynthesis – 4 Factors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Light </a:t>
            </a:r>
            <a:r>
              <a:rPr lang="en-US" dirty="0" smtClean="0"/>
              <a:t>Intensity </a:t>
            </a:r>
            <a:endParaRPr lang="en-US" dirty="0" smtClean="0"/>
          </a:p>
          <a:p>
            <a:pPr marL="952500" lvl="1" indent="-514350"/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greater the amount of light, the more photosynthesis occurs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Temperature</a:t>
            </a:r>
          </a:p>
          <a:p>
            <a:pPr marL="952500" lvl="1" indent="-514350"/>
            <a:r>
              <a:rPr lang="en-US" dirty="0" smtClean="0"/>
              <a:t>below </a:t>
            </a:r>
            <a:r>
              <a:rPr lang="en-US" dirty="0" smtClean="0"/>
              <a:t>0</a:t>
            </a:r>
            <a:r>
              <a:rPr lang="en-US" baseline="30000" dirty="0" smtClean="0"/>
              <a:t>o</a:t>
            </a:r>
            <a:r>
              <a:rPr lang="en-US" dirty="0" smtClean="0"/>
              <a:t>C and above 35</a:t>
            </a:r>
            <a:r>
              <a:rPr lang="en-US" baseline="30000" dirty="0" smtClean="0"/>
              <a:t>o</a:t>
            </a:r>
            <a:r>
              <a:rPr lang="en-US" dirty="0" smtClean="0"/>
              <a:t>C there is little photosynthesis</a:t>
            </a:r>
          </a:p>
          <a:p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Water 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in short supply, photosynthesis slows down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Minerals </a:t>
            </a:r>
          </a:p>
          <a:p>
            <a:pPr marL="952500" lvl="1" indent="-514350"/>
            <a:r>
              <a:rPr lang="en-US" dirty="0" smtClean="0"/>
              <a:t>When </a:t>
            </a:r>
            <a:r>
              <a:rPr lang="en-US" dirty="0" smtClean="0"/>
              <a:t>in short supply, photosynthesis slows down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242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is the process of releasing energy, within a cell, through a complex series of chemical reactions.</a:t>
            </a:r>
          </a:p>
          <a:p>
            <a:r>
              <a:rPr lang="en-US" dirty="0" smtClean="0"/>
              <a:t>It occurs at the mitochondria, and consists of the step-by-step breakdown of a nutrient, most commonly glucose, in order to release energy.</a:t>
            </a:r>
          </a:p>
          <a:p>
            <a:r>
              <a:rPr lang="en-US" dirty="0" smtClean="0"/>
              <a:t>This energy is then stored in the cell in the form of ATP</a:t>
            </a:r>
            <a:r>
              <a:rPr lang="en-US" dirty="0" smtClean="0"/>
              <a:t>.</a:t>
            </a:r>
          </a:p>
          <a:p>
            <a:pPr marL="469900" lvl="1" indent="-469900"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3200" dirty="0" smtClean="0"/>
              <a:t>     C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 </a:t>
            </a:r>
            <a:r>
              <a:rPr lang="en-US" sz="3200" dirty="0" smtClean="0"/>
              <a:t>+ 6O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/>
              <a:t>   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</a:t>
            </a:r>
            <a:r>
              <a:rPr lang="en-US" sz="3200" dirty="0" smtClean="0"/>
              <a:t>6CO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/>
              <a:t> + </a:t>
            </a:r>
            <a:r>
              <a:rPr lang="en-US" sz="3200" dirty="0" smtClean="0"/>
              <a:t>6H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+ </a:t>
            </a:r>
            <a:r>
              <a:rPr lang="en-US" sz="3200" dirty="0" smtClean="0"/>
              <a:t>ATP</a:t>
            </a:r>
            <a:br>
              <a:rPr lang="en-US" sz="3200" dirty="0" smtClean="0"/>
            </a:br>
            <a:r>
              <a:rPr lang="en-US" sz="3200" dirty="0" smtClean="0"/>
              <a:t>      </a:t>
            </a:r>
            <a:r>
              <a:rPr lang="en-US" sz="2400" dirty="0" smtClean="0"/>
              <a:t>glucose      + oxygen     </a:t>
            </a:r>
            <a:r>
              <a:rPr lang="en-US" sz="2400" dirty="0" smtClean="0">
                <a:sym typeface="Wingdings" pitchFamily="2" charset="2"/>
              </a:rPr>
              <a:t>carbon dioxide + water   + ATP</a:t>
            </a:r>
            <a:endParaRPr lang="en-US" sz="3200" b="1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Importance of ATP 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energy stored in glucose is not readily available to all cell parts, whereas ATP is.</a:t>
            </a:r>
          </a:p>
          <a:p>
            <a:r>
              <a:rPr lang="en-US" dirty="0" smtClean="0"/>
              <a:t>Releases </a:t>
            </a:r>
            <a:r>
              <a:rPr lang="en-US" dirty="0" smtClean="0"/>
              <a:t>energy in the cell with greater control than if the energy came directly from glucose.</a:t>
            </a:r>
          </a:p>
          <a:p>
            <a:r>
              <a:rPr lang="en-US" dirty="0" smtClean="0"/>
              <a:t>The ATP acts as the intermediary between energy-releasing (exergonic) and energy-requiring (endergonic) reactions in the cell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ATP?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0" y="1524000"/>
            <a:ext cx="4876800" cy="4000499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Adenosine </a:t>
            </a:r>
            <a:r>
              <a:rPr lang="en-CA" dirty="0" err="1" smtClean="0"/>
              <a:t>Triphosphate</a:t>
            </a:r>
            <a:endParaRPr lang="en-CA" dirty="0" smtClean="0"/>
          </a:p>
          <a:p>
            <a:r>
              <a:rPr lang="en-CA" dirty="0" smtClean="0"/>
              <a:t>A high-energy compound found within cells</a:t>
            </a:r>
          </a:p>
          <a:p>
            <a:r>
              <a:rPr lang="en-US" dirty="0" smtClean="0"/>
              <a:t>Composed </a:t>
            </a:r>
            <a:r>
              <a:rPr lang="en-US" dirty="0" smtClean="0"/>
              <a:t>of a molecule of adenosine and three molecules of phosphate.  The phosphates are held to the adenosine by high energy </a:t>
            </a:r>
            <a:r>
              <a:rPr lang="en-US" dirty="0" smtClean="0"/>
              <a:t>bonds</a:t>
            </a:r>
          </a:p>
          <a:p>
            <a:r>
              <a:rPr lang="en-US" dirty="0" smtClean="0"/>
              <a:t>The bonds break, releasing energy along with ADP (adenosine diphosphate) and a phosphate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8" name="Content Placeholder 7" descr="atp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638300"/>
            <a:ext cx="3124200" cy="3124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ATP –ADP Cycle</a:t>
            </a:r>
            <a:endParaRPr lang="en-CA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3000" y="3246437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ADP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629400" y="3246437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ATP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1676400" y="2484437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676400" y="2484437"/>
            <a:ext cx="541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7086600" y="2484437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086600" y="3856037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1676400" y="4770437"/>
            <a:ext cx="541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1676400" y="3856037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438400" y="1485900"/>
            <a:ext cx="426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breakdown of glucose (energy in)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267200" y="1951037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886200" y="2484437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+ P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667000" y="5227637"/>
            <a:ext cx="510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cellular activity (energy out)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4267200" y="4922837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 sz="2000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886200" y="4237037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 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utoUpdateAnimBg="0"/>
      <p:bldP spid="15" grpId="0" animBg="1"/>
      <p:bldP spid="16" grpId="0" autoUpdateAnimBg="0"/>
      <p:bldP spid="17" grpId="0" autoUpdateAnimBg="0"/>
      <p:bldP spid="18" grpId="0" animBg="1"/>
      <p:bldP spid="1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Aerobic vs. Anaerobic Respiration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Aerobic Respiration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6359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Glucose </a:t>
            </a:r>
            <a:r>
              <a:rPr lang="en-US" dirty="0" smtClean="0"/>
              <a:t>is completely oxidized into CO</a:t>
            </a:r>
            <a:r>
              <a:rPr lang="en-US" baseline="-25000" dirty="0" smtClean="0"/>
              <a:t>2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 in the presence of O</a:t>
            </a:r>
            <a:r>
              <a:rPr lang="en-US" baseline="-25000" dirty="0" smtClean="0"/>
              <a:t>2</a:t>
            </a:r>
            <a:r>
              <a:rPr lang="en-US" dirty="0" smtClean="0"/>
              <a:t> to release energy.</a:t>
            </a:r>
          </a:p>
          <a:p>
            <a:r>
              <a:rPr lang="en-US" dirty="0" smtClean="0"/>
              <a:t>It is the most common form of glucose breakdown, and allows for the maximum amount of energy to be released from the </a:t>
            </a:r>
            <a:r>
              <a:rPr lang="en-US" dirty="0" smtClean="0"/>
              <a:t>glucose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Ongoing in all cells most of the time to produce energy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Anaerobic Respiration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7121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Glucose </a:t>
            </a:r>
            <a:r>
              <a:rPr lang="en-US" dirty="0" smtClean="0"/>
              <a:t>is broken down in the absence of oxygen to release energy. 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creates little energy for the cell.  It occurs in smaller organisms and in larger organisms when oxygen is not present.</a:t>
            </a:r>
          </a:p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occurs in the cytoplasm of plant and animal cells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Muscles get sore during exercise because of the lactic acid build-up in the tissues resulting from A.R</a:t>
            </a:r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Aerobic Respiration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Alcohol Fermentation: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025" y="3238765"/>
            <a:ext cx="4041775" cy="533135"/>
          </a:xfrm>
        </p:spPr>
        <p:txBody>
          <a:bodyPr/>
          <a:lstStyle/>
          <a:p>
            <a:r>
              <a:rPr lang="en-US" dirty="0" smtClean="0"/>
              <a:t>Lactic Acid Fermentation:</a:t>
            </a:r>
            <a:endParaRPr lang="en-CA" dirty="0"/>
          </a:p>
        </p:txBody>
      </p:sp>
      <p:grpSp>
        <p:nvGrpSpPr>
          <p:cNvPr id="13" name="Content Placeholder 12"/>
          <p:cNvGrpSpPr>
            <a:grpSpLocks noGrp="1"/>
          </p:cNvGrpSpPr>
          <p:nvPr>
            <p:ph sz="half" idx="2"/>
          </p:nvPr>
        </p:nvGrpSpPr>
        <p:grpSpPr>
          <a:xfrm>
            <a:off x="1286069" y="2134969"/>
            <a:ext cx="7248331" cy="683066"/>
            <a:chOff x="2214112" y="2520007"/>
            <a:chExt cx="6701288" cy="657964"/>
          </a:xfrm>
        </p:grpSpPr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2214112" y="2520007"/>
              <a:ext cx="1981201" cy="622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C</a:t>
              </a:r>
              <a:r>
                <a:rPr lang="en-US" b="1" baseline="-25000" dirty="0"/>
                <a:t>6</a:t>
              </a:r>
              <a:r>
                <a:rPr lang="en-US" b="1" dirty="0"/>
                <a:t>H</a:t>
              </a:r>
              <a:r>
                <a:rPr lang="en-US" b="1" baseline="-25000" dirty="0"/>
                <a:t>12</a:t>
              </a:r>
              <a:r>
                <a:rPr lang="en-US" b="1" dirty="0"/>
                <a:t>O</a:t>
              </a:r>
              <a:r>
                <a:rPr lang="en-US" b="1" baseline="-25000" dirty="0"/>
                <a:t>6</a:t>
              </a:r>
              <a:r>
                <a:rPr lang="en-US" b="1" dirty="0"/>
                <a:t>   </a:t>
              </a:r>
              <a:r>
                <a:rPr lang="en-US" b="1" dirty="0" smtClean="0"/>
                <a:t/>
              </a:r>
              <a:br>
                <a:rPr lang="en-US" b="1" dirty="0" smtClean="0"/>
              </a:br>
              <a:r>
                <a:rPr lang="en-US" b="1" dirty="0" smtClean="0"/>
                <a:t>(</a:t>
              </a:r>
              <a:r>
                <a:rPr lang="en-US" b="1" dirty="0"/>
                <a:t>glucose)</a:t>
              </a:r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3316857" y="2819399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4724400" y="2555390"/>
              <a:ext cx="1828800" cy="622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2 C</a:t>
              </a:r>
              <a:r>
                <a:rPr lang="en-US" b="1" baseline="-25000" dirty="0"/>
                <a:t>2</a:t>
              </a:r>
              <a:r>
                <a:rPr lang="en-US" b="1" dirty="0"/>
                <a:t>H</a:t>
              </a:r>
              <a:r>
                <a:rPr lang="en-US" b="1" baseline="-25000" dirty="0"/>
                <a:t>5</a:t>
              </a:r>
              <a:r>
                <a:rPr lang="en-US" b="1" dirty="0"/>
                <a:t>OH </a:t>
              </a:r>
              <a:r>
                <a:rPr lang="en-US" b="1" dirty="0" smtClean="0"/>
                <a:t/>
              </a:r>
              <a:br>
                <a:rPr lang="en-US" b="1" dirty="0" smtClean="0"/>
              </a:br>
              <a:r>
                <a:rPr lang="en-US" b="1" dirty="0" smtClean="0"/>
                <a:t>(</a:t>
              </a:r>
              <a:r>
                <a:rPr lang="en-US" b="1" dirty="0"/>
                <a:t>ethyl alcohol)</a:t>
              </a: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5334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+</a:t>
              </a:r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7013275" y="2555391"/>
              <a:ext cx="1902125" cy="62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2 CO</a:t>
              </a:r>
              <a:r>
                <a:rPr lang="en-US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carbon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dioxide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</p:txBody>
        </p:sp>
      </p:grp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295400" y="4192369"/>
            <a:ext cx="251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glucose)</a:t>
            </a: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2667000" y="45339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4648200" y="41529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C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lactic acid)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0" grpId="0" animBg="1"/>
      <p:bldP spid="2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Energy in Cells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572000" cy="3585104"/>
          </a:xfrm>
        </p:spPr>
        <p:txBody>
          <a:bodyPr/>
          <a:lstStyle/>
          <a:p>
            <a:r>
              <a:rPr lang="en-CA" dirty="0" smtClean="0"/>
              <a:t>Only about 2% of the sun’s energy reaches the earth</a:t>
            </a:r>
          </a:p>
          <a:p>
            <a:pPr lvl="1"/>
            <a:r>
              <a:rPr lang="en-CA" dirty="0" smtClean="0"/>
              <a:t>Energy is harvested by photosynthesizes</a:t>
            </a:r>
          </a:p>
          <a:p>
            <a:pPr lvl="1"/>
            <a:r>
              <a:rPr lang="en-CA" dirty="0" smtClean="0"/>
              <a:t>10% of this energy is passed up the food chains from primary consumers up to tertiary consumers.</a:t>
            </a:r>
          </a:p>
          <a:p>
            <a:pPr lvl="1"/>
            <a:r>
              <a:rPr lang="en-CA" dirty="0" smtClean="0"/>
              <a:t>Some energy is lost as heat during each conversion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38802" y="1638300"/>
            <a:ext cx="30765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Carbon Cycle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Respiration and photosynthesis are dependant upon each </a:t>
            </a:r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Two halves of the carbon cycle</a:t>
            </a:r>
          </a:p>
          <a:p>
            <a:r>
              <a:rPr lang="en-US" dirty="0" smtClean="0"/>
              <a:t>Photosynthesis produces the raw materials for respiration, and respiration produces the raw materials for photosynthesis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Carbon Cycle</a:t>
            </a:r>
            <a:endParaRPr lang="en-CA" dirty="0"/>
          </a:p>
        </p:txBody>
      </p:sp>
      <p:grpSp>
        <p:nvGrpSpPr>
          <p:cNvPr id="3" name="Content Placeholder 4"/>
          <p:cNvGrpSpPr>
            <a:grpSpLocks noGrp="1"/>
          </p:cNvGrpSpPr>
          <p:nvPr>
            <p:ph sz="half" idx="1"/>
          </p:nvPr>
        </p:nvGrpSpPr>
        <p:grpSpPr>
          <a:xfrm>
            <a:off x="457200" y="1485901"/>
            <a:ext cx="8305800" cy="4129309"/>
            <a:chOff x="0" y="0"/>
            <a:chExt cx="9144000" cy="6918799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3581400" y="0"/>
              <a:ext cx="4038600" cy="67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none" dirty="0"/>
                <a:t>CO</a:t>
              </a:r>
              <a:r>
                <a:rPr lang="en-US" sz="2000" u="none" baseline="-25000" dirty="0"/>
                <a:t>2</a:t>
              </a:r>
              <a:r>
                <a:rPr lang="en-US" sz="2000" u="none" dirty="0"/>
                <a:t> in the atmosphere</a:t>
              </a:r>
            </a:p>
          </p:txBody>
        </p:sp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7467600" y="1287462"/>
              <a:ext cx="1676400" cy="1186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none"/>
                <a:t>volcanic eruption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181600" y="2963863"/>
              <a:ext cx="1600200" cy="1547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u="none" dirty="0"/>
                <a:t>CO</a:t>
              </a:r>
              <a:r>
                <a:rPr lang="en-US" u="none" baseline="-25000" dirty="0"/>
                <a:t>2</a:t>
              </a:r>
              <a:r>
                <a:rPr lang="en-US" u="none" dirty="0"/>
                <a:t> dissolved in water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105400" y="4648200"/>
              <a:ext cx="1752600" cy="1186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none"/>
                <a:t>Ocean sediment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7239000" y="2983761"/>
              <a:ext cx="1905000" cy="67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none" dirty="0"/>
                <a:t>combustion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705600" y="6248401"/>
              <a:ext cx="1905000" cy="67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none"/>
                <a:t>Fossil fuels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28600" y="6248401"/>
              <a:ext cx="4267200" cy="67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none"/>
                <a:t>Conversion to fossil fuels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0" y="4868863"/>
              <a:ext cx="2438400" cy="67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none"/>
                <a:t>Decomposition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0" y="3497264"/>
              <a:ext cx="2209800" cy="67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none"/>
                <a:t>Glucose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0" y="982666"/>
              <a:ext cx="2895600" cy="1186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none" dirty="0"/>
                <a:t>Photosynthesis - carbon is stored in the biomass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438400" y="3505201"/>
              <a:ext cx="1905000" cy="1186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none"/>
                <a:t>Aerobic respiration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971800" y="5334002"/>
              <a:ext cx="1981200" cy="67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none"/>
                <a:t>Weathering</a:t>
              </a: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5334000" y="609600"/>
              <a:ext cx="0" cy="2362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5536734" y="685799"/>
              <a:ext cx="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H="1" flipV="1">
              <a:off x="6934200" y="457200"/>
              <a:ext cx="8382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 flipV="1">
              <a:off x="6248400" y="685800"/>
              <a:ext cx="1524000" cy="2362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5715000" y="4343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8077200" y="35814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4114800" y="65532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219200" y="5410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762000" y="39624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295400" y="38100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762000" y="2362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H="1">
              <a:off x="2514600" y="381000"/>
              <a:ext cx="1143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4572000" y="685800"/>
              <a:ext cx="0" cy="464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2286000" y="5105400"/>
              <a:ext cx="228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3810000" y="38100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40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Do we Affect the Carbon Cycle?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Agriculture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Clear-cutting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Mining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Burning fossil fuels</a:t>
            </a:r>
            <a:br>
              <a:rPr lang="en-CA" dirty="0" smtClean="0"/>
            </a:br>
            <a:endParaRPr lang="en-CA" dirty="0" smtClean="0"/>
          </a:p>
          <a:p>
            <a:pPr lvl="1"/>
            <a:r>
              <a:rPr lang="en-CA" dirty="0" smtClean="0"/>
              <a:t>See page 88 in textbook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Each of these has an overwhelming effect o the levels of carbon available for cycling</a:t>
            </a:r>
          </a:p>
          <a:p>
            <a:r>
              <a:rPr lang="en-CA" dirty="0" smtClean="0"/>
              <a:t>All of which add carbon to the atmosphere, affecting levels stored in biotic sources (plants / animals)</a:t>
            </a:r>
          </a:p>
          <a:p>
            <a:endParaRPr lang="en-CA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Chapter 3 Review and Test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Chapter Review Assignment</a:t>
            </a:r>
            <a:r>
              <a:rPr lang="en-CA" smtClean="0"/>
              <a:t/>
            </a:r>
            <a:br>
              <a:rPr lang="en-CA" smtClean="0"/>
            </a:br>
            <a:r>
              <a:rPr lang="en-CA" smtClean="0"/>
              <a:t/>
            </a:r>
            <a:br>
              <a:rPr lang="en-CA" smtClean="0"/>
            </a:br>
            <a:r>
              <a:rPr lang="en-CA" smtClean="0"/>
              <a:t>Hand-out Questions</a:t>
            </a:r>
            <a:br>
              <a:rPr lang="en-CA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Due: __________________________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Test Date:</a:t>
            </a:r>
            <a:br>
              <a:rPr lang="en-CA" dirty="0" smtClean="0"/>
            </a:br>
            <a:r>
              <a:rPr lang="en-CA" dirty="0" smtClean="0"/>
              <a:t>__________________________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400050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Energy</a:t>
            </a:r>
          </a:p>
          <a:p>
            <a:pPr lvl="1"/>
            <a:r>
              <a:rPr lang="en-CA" dirty="0" smtClean="0"/>
              <a:t>The capacity to do work</a:t>
            </a:r>
          </a:p>
          <a:p>
            <a:pPr lvl="1"/>
            <a:r>
              <a:rPr lang="en-CA" dirty="0" smtClean="0"/>
              <a:t>Light, heat, electrical, etc</a:t>
            </a:r>
          </a:p>
          <a:p>
            <a:r>
              <a:rPr lang="en-CA" dirty="0" smtClean="0"/>
              <a:t>Potential Energy</a:t>
            </a:r>
          </a:p>
          <a:p>
            <a:pPr lvl="1"/>
            <a:r>
              <a:rPr lang="en-CA" dirty="0" smtClean="0"/>
              <a:t>Stored energy</a:t>
            </a:r>
          </a:p>
          <a:p>
            <a:pPr lvl="1"/>
            <a:r>
              <a:rPr lang="en-CA" dirty="0" smtClean="0"/>
              <a:t>Sugar, ATP</a:t>
            </a:r>
          </a:p>
          <a:p>
            <a:r>
              <a:rPr lang="en-CA" dirty="0" smtClean="0"/>
              <a:t>Kinetic Energy</a:t>
            </a:r>
          </a:p>
          <a:p>
            <a:pPr lvl="1"/>
            <a:r>
              <a:rPr lang="en-CA" dirty="0" smtClean="0"/>
              <a:t>Energy of Motion</a:t>
            </a:r>
          </a:p>
          <a:p>
            <a:r>
              <a:rPr lang="en-CA" dirty="0" smtClean="0"/>
              <a:t>Chemical Energy</a:t>
            </a:r>
          </a:p>
          <a:p>
            <a:pPr lvl="1"/>
            <a:r>
              <a:rPr lang="en-CA" dirty="0" smtClean="0"/>
              <a:t>Energy stored in bond in the atoms between molecules</a:t>
            </a:r>
          </a:p>
          <a:p>
            <a:pPr lvl="1"/>
            <a:r>
              <a:rPr lang="en-CA" dirty="0" smtClean="0"/>
              <a:t>Once bonds are broken the energy is released</a:t>
            </a:r>
          </a:p>
          <a:p>
            <a:pPr lvl="1"/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400050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Metabolism</a:t>
            </a:r>
          </a:p>
          <a:p>
            <a:pPr lvl="1"/>
            <a:r>
              <a:rPr lang="en-CA" sz="3100" dirty="0" smtClean="0"/>
              <a:t>Total of all the chemical reactions that take place within a cell</a:t>
            </a:r>
          </a:p>
          <a:p>
            <a:pPr lvl="1"/>
            <a:r>
              <a:rPr lang="en-CA" sz="3100" dirty="0" smtClean="0"/>
              <a:t>Includes all of the building up and breaking down of substances in a cell</a:t>
            </a:r>
          </a:p>
          <a:p>
            <a:pPr lvl="1"/>
            <a:r>
              <a:rPr lang="en-CA" sz="3100" dirty="0" smtClean="0"/>
              <a:t>Relies on chemical energy within the cell</a:t>
            </a:r>
            <a:endParaRPr lang="en-CA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Photosynthesis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process by which an organism captures the energy of the sun to convert CO</a:t>
            </a:r>
            <a:r>
              <a:rPr lang="en-US" baseline="-25000" dirty="0" smtClean="0"/>
              <a:t>2</a:t>
            </a:r>
            <a:r>
              <a:rPr lang="en-US" dirty="0" smtClean="0"/>
              <a:t> and water into glucose.</a:t>
            </a:r>
          </a:p>
          <a:p>
            <a:r>
              <a:rPr lang="en-US" dirty="0" smtClean="0"/>
              <a:t>Light </a:t>
            </a:r>
            <a:r>
              <a:rPr lang="en-US" dirty="0" smtClean="0"/>
              <a:t>energy is converted into chemical energy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process looks as follows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1700" dirty="0" smtClean="0"/>
              <a:t>				Light , chlorophyll</a:t>
            </a:r>
            <a:endParaRPr lang="en-US" dirty="0" smtClean="0"/>
          </a:p>
          <a:p>
            <a:r>
              <a:rPr lang="en-US" dirty="0" smtClean="0"/>
              <a:t>carbon dioxide + water </a:t>
            </a:r>
            <a:r>
              <a:rPr lang="en-US" dirty="0" smtClean="0">
                <a:sym typeface="Wingdings" pitchFamily="2" charset="2"/>
              </a:rPr>
              <a:t> glucose + </a:t>
            </a:r>
            <a:r>
              <a:rPr lang="en-US" dirty="0" smtClean="0">
                <a:sym typeface="Wingdings" pitchFamily="2" charset="2"/>
              </a:rPr>
              <a:t>oxygen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6CO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+ 6H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  6C</a:t>
            </a:r>
            <a:r>
              <a:rPr lang="en-US" baseline="-25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12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baseline="-25000" dirty="0" smtClean="0"/>
          </a:p>
          <a:p>
            <a:endParaRPr lang="en-CA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Importance of Photosynthesis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 smtClean="0"/>
              <a:t>is the chief source of energy on </a:t>
            </a:r>
            <a:r>
              <a:rPr lang="en-US" dirty="0" smtClean="0"/>
              <a:t>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 smtClean="0"/>
              <a:t>supplies most of the oxygen found in the </a:t>
            </a:r>
            <a:r>
              <a:rPr lang="en-US" dirty="0" smtClean="0"/>
              <a:t>atmosphere.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 smtClean="0"/>
              <a:t>is the first step in food chains.</a:t>
            </a:r>
          </a:p>
          <a:p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70087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Does It? Who Doesn’t?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Organisms that carry on photosynthesis are called </a:t>
            </a:r>
            <a:r>
              <a:rPr lang="en-US" i="1" dirty="0" smtClean="0"/>
              <a:t>autotrophs</a:t>
            </a:r>
            <a:r>
              <a:rPr lang="en-US" dirty="0" smtClean="0"/>
              <a:t> or </a:t>
            </a:r>
            <a:r>
              <a:rPr lang="en-US" i="1" dirty="0" smtClean="0"/>
              <a:t>producers</a:t>
            </a:r>
            <a:r>
              <a:rPr lang="en-US" dirty="0" smtClean="0"/>
              <a:t>.  They contain </a:t>
            </a:r>
            <a:r>
              <a:rPr lang="en-US" i="1" dirty="0" smtClean="0"/>
              <a:t>chlorophyll </a:t>
            </a:r>
            <a:r>
              <a:rPr lang="en-US" dirty="0" smtClean="0"/>
              <a:t>inside cell organelles called</a:t>
            </a:r>
            <a:r>
              <a:rPr lang="en-US" i="1" dirty="0" smtClean="0"/>
              <a:t> chloroplasts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Organisms that are not able to carry on photosynthesis are called heterotrophs and capture their food.  They depend on plants directly or indirectly as their source of food.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Chloroplast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800" dirty="0" smtClean="0"/>
              <a:t>Energy is put into this system during a ‘Light reaction’ in the Thylakoid.</a:t>
            </a:r>
          </a:p>
          <a:p>
            <a:pPr eaLnBrk="1" hangingPunct="1">
              <a:defRPr/>
            </a:pPr>
            <a:r>
              <a:rPr lang="en-US" sz="2800" dirty="0" smtClean="0"/>
              <a:t>Sugars are created during a ‘synthesis reaction’ that can take place in the dark. </a:t>
            </a:r>
            <a:r>
              <a:rPr lang="en-US" sz="2800" dirty="0" smtClean="0"/>
              <a:t>Also called ‘dark </a:t>
            </a:r>
            <a:r>
              <a:rPr lang="en-US" sz="2800" dirty="0" smtClean="0"/>
              <a:t>reaction’ or ‘Calvin Cycle’</a:t>
            </a:r>
          </a:p>
        </p:txBody>
      </p:sp>
      <p:pic>
        <p:nvPicPr>
          <p:cNvPr id="8196" name="Picture 4" descr="chloroplast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910798"/>
            <a:ext cx="4038600" cy="281150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Light?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Visible light makes up a very small portion of the range of radiations known as the </a:t>
            </a:r>
            <a:r>
              <a:rPr lang="en-US" sz="2400" b="1" dirty="0" smtClean="0"/>
              <a:t>electromagnetic spectrum</a:t>
            </a:r>
            <a:r>
              <a:rPr lang="en-US" sz="2400" dirty="0" smtClean="0"/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All light travels as a wave that behaves as a particle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Composed of small packets of energy called </a:t>
            </a:r>
            <a:r>
              <a:rPr lang="en-US" sz="2400" b="1" dirty="0" smtClean="0"/>
              <a:t>photons</a:t>
            </a:r>
            <a:endParaRPr lang="en-US" sz="2400" b="1" dirty="0" smtClean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4239894" y="1790701"/>
            <a:ext cx="472890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Photosynthetic Pigments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7848600" cy="39242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order to capture sunlight, plants require special pigments. 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pigment is any substance that can absorb light.  </a:t>
            </a:r>
            <a:endParaRPr lang="en-US" dirty="0" smtClean="0"/>
          </a:p>
          <a:p>
            <a:r>
              <a:rPr lang="en-US" dirty="0" smtClean="0"/>
              <a:t>Several </a:t>
            </a:r>
            <a:r>
              <a:rPr lang="en-US" dirty="0" smtClean="0"/>
              <a:t>types of pigments are necessary to trap the full light spectrum. 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pigments consist </a:t>
            </a:r>
            <a:r>
              <a:rPr lang="en-US" dirty="0" smtClean="0"/>
              <a:t>of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red, orange, yellow, green, blue, and </a:t>
            </a:r>
            <a:r>
              <a:rPr lang="en-US" dirty="0" smtClean="0"/>
              <a:t>violet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ology 3201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3201</Template>
  <TotalTime>237</TotalTime>
  <Words>1034</Words>
  <Application>Microsoft Office PowerPoint</Application>
  <PresentationFormat>On-screen Show (16:10)</PresentationFormat>
  <Paragraphs>153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Biology 3201</vt:lpstr>
      <vt:lpstr>Slide 1</vt:lpstr>
      <vt:lpstr>Energy in Cells</vt:lpstr>
      <vt:lpstr>Types of Energy</vt:lpstr>
      <vt:lpstr>Photosynthesis</vt:lpstr>
      <vt:lpstr>Importance of Photosynthesis</vt:lpstr>
      <vt:lpstr>Who Does It? Who Doesn’t?</vt:lpstr>
      <vt:lpstr>Chloroplast</vt:lpstr>
      <vt:lpstr>What is Light?</vt:lpstr>
      <vt:lpstr>Photosynthetic Pigments</vt:lpstr>
      <vt:lpstr>Pigments - Chlorophyll</vt:lpstr>
      <vt:lpstr>Carotene &amp; Xanthophylls</vt:lpstr>
      <vt:lpstr>Light Reaction vs. Dark Reaction</vt:lpstr>
      <vt:lpstr>Rate of Photosynthesis – 4 Factors</vt:lpstr>
      <vt:lpstr>Cellular Respiration</vt:lpstr>
      <vt:lpstr>Importance of ATP formation</vt:lpstr>
      <vt:lpstr>What is ATP?</vt:lpstr>
      <vt:lpstr>ATP –ADP Cycle</vt:lpstr>
      <vt:lpstr>Aerobic vs. Anaerobic Respiration</vt:lpstr>
      <vt:lpstr>Two Aerobic Respiration</vt:lpstr>
      <vt:lpstr>The Carbon Cycle</vt:lpstr>
      <vt:lpstr>The Carbon Cycle</vt:lpstr>
      <vt:lpstr>How Do we Affect the Carbon Cycle?</vt:lpstr>
      <vt:lpstr>Chapter 3 Review and Test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Oosterom</dc:creator>
  <cp:lastModifiedBy>Scott Oosterom</cp:lastModifiedBy>
  <cp:revision>10</cp:revision>
  <dcterms:created xsi:type="dcterms:W3CDTF">2008-10-24T00:39:34Z</dcterms:created>
  <dcterms:modified xsi:type="dcterms:W3CDTF">2008-10-24T04:37:20Z</dcterms:modified>
</cp:coreProperties>
</file>